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6760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63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63" y="45364"/>
                </a:lnTo>
                <a:lnTo>
                  <a:pt x="293763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0524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50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50" y="45364"/>
                </a:lnTo>
                <a:lnTo>
                  <a:pt x="293750" y="0"/>
                </a:lnTo>
                <a:close/>
              </a:path>
            </a:pathLst>
          </a:custGeom>
          <a:solidFill>
            <a:srgbClr val="00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114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16116"/>
            <a:ext cx="12192000" cy="641985"/>
          </a:xfrm>
          <a:custGeom>
            <a:avLst/>
            <a:gdLst/>
            <a:ahLst/>
            <a:cxnLst/>
            <a:rect l="l" t="t" r="r" b="b"/>
            <a:pathLst>
              <a:path w="12192000" h="641984">
                <a:moveTo>
                  <a:pt x="12191758" y="0"/>
                </a:moveTo>
                <a:lnTo>
                  <a:pt x="0" y="0"/>
                </a:lnTo>
                <a:lnTo>
                  <a:pt x="0" y="641527"/>
                </a:lnTo>
                <a:lnTo>
                  <a:pt x="6095885" y="641527"/>
                </a:lnTo>
                <a:lnTo>
                  <a:pt x="12191758" y="641527"/>
                </a:lnTo>
                <a:lnTo>
                  <a:pt x="12191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760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63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63" y="45364"/>
                </a:lnTo>
                <a:lnTo>
                  <a:pt x="293763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0524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50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50" y="45364"/>
                </a:lnTo>
                <a:lnTo>
                  <a:pt x="293750" y="0"/>
                </a:lnTo>
                <a:close/>
              </a:path>
            </a:pathLst>
          </a:custGeom>
          <a:solidFill>
            <a:srgbClr val="00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53" y="344055"/>
            <a:ext cx="703389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021" y="1906562"/>
            <a:ext cx="6620509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45459" y="6388504"/>
            <a:ext cx="6894195" cy="387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1340" y="6512194"/>
            <a:ext cx="20129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5.jpg"/><Relationship Id="rId7" Type="http://schemas.openxmlformats.org/officeDocument/2006/relationships/image" Target="../media/image26.jp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19.png"/><Relationship Id="rId4" Type="http://schemas.openxmlformats.org/officeDocument/2006/relationships/image" Target="../media/image16.jp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cketvaccgr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ccines.quality@gmail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8096250" cy="4572000"/>
            <a:chOff x="-355" y="0"/>
            <a:chExt cx="8096250" cy="4572000"/>
          </a:xfrm>
        </p:grpSpPr>
        <p:sp>
          <p:nvSpPr>
            <p:cNvPr id="3" name="object 3"/>
            <p:cNvSpPr/>
            <p:nvPr/>
          </p:nvSpPr>
          <p:spPr>
            <a:xfrm>
              <a:off x="-355" y="0"/>
              <a:ext cx="8096250" cy="3429000"/>
            </a:xfrm>
            <a:custGeom>
              <a:avLst/>
              <a:gdLst/>
              <a:ahLst/>
              <a:cxnLst/>
              <a:rect l="l" t="t" r="r" b="b"/>
              <a:pathLst>
                <a:path w="8096250" h="3429000">
                  <a:moveTo>
                    <a:pt x="8096034" y="0"/>
                  </a:moveTo>
                  <a:lnTo>
                    <a:pt x="0" y="0"/>
                  </a:lnTo>
                  <a:lnTo>
                    <a:pt x="0" y="3428644"/>
                  </a:lnTo>
                  <a:lnTo>
                    <a:pt x="4048201" y="3428644"/>
                  </a:lnTo>
                  <a:lnTo>
                    <a:pt x="8096034" y="3428644"/>
                  </a:lnTo>
                  <a:lnTo>
                    <a:pt x="8096034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3429000"/>
              <a:ext cx="8096250" cy="1143000"/>
            </a:xfrm>
            <a:custGeom>
              <a:avLst/>
              <a:gdLst/>
              <a:ahLst/>
              <a:cxnLst/>
              <a:rect l="l" t="t" r="r" b="b"/>
              <a:pathLst>
                <a:path w="8096250" h="1143000">
                  <a:moveTo>
                    <a:pt x="8096034" y="0"/>
                  </a:moveTo>
                  <a:lnTo>
                    <a:pt x="0" y="0"/>
                  </a:lnTo>
                  <a:lnTo>
                    <a:pt x="0" y="1142644"/>
                  </a:lnTo>
                  <a:lnTo>
                    <a:pt x="4048201" y="1142644"/>
                  </a:lnTo>
                  <a:lnTo>
                    <a:pt x="8096034" y="1142644"/>
                  </a:lnTo>
                  <a:lnTo>
                    <a:pt x="8096034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453" y="1489938"/>
            <a:ext cx="7001509" cy="13779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ts val="4890"/>
              </a:lnSpc>
              <a:spcBef>
                <a:spcPts val="985"/>
              </a:spcBef>
            </a:pPr>
            <a:r>
              <a:rPr sz="4800" dirty="0">
                <a:solidFill>
                  <a:srgbClr val="FFFFFF"/>
                </a:solidFill>
              </a:rPr>
              <a:t>Πρόγραμμα</a:t>
            </a:r>
            <a:r>
              <a:rPr sz="4800" spc="-18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Εμβολιασμού </a:t>
            </a:r>
            <a:r>
              <a:rPr sz="4800" spc="-40" dirty="0">
                <a:solidFill>
                  <a:srgbClr val="FFFFFF"/>
                </a:solidFill>
              </a:rPr>
              <a:t>COVID-</a:t>
            </a:r>
            <a:r>
              <a:rPr sz="4800" spc="-25" dirty="0">
                <a:solidFill>
                  <a:srgbClr val="FFFFFF"/>
                </a:solidFill>
              </a:rPr>
              <a:t>19</a:t>
            </a:r>
            <a:endParaRPr sz="48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02" y="0"/>
            <a:ext cx="4095356" cy="34286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8023" y="3720147"/>
            <a:ext cx="46107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Omicron</a:t>
            </a:r>
            <a:r>
              <a:rPr sz="16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JN.1</a:t>
            </a:r>
            <a:r>
              <a:rPr sz="16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12years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older,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Ready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use</a:t>
            </a:r>
            <a:endParaRPr sz="160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buAutoNum type="arabicPlain" startAt="5"/>
              <a:tabLst>
                <a:tab pos="18034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years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old,Ready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use,Omicron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JN.1</a:t>
            </a:r>
            <a:endParaRPr sz="160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buAutoNum type="arabicPlain" startAt="5"/>
              <a:tabLst>
                <a:tab pos="18034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months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years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old,Dilute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use,Omicron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JN.1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9316" y="5117045"/>
            <a:ext cx="1595881" cy="1564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40" y="6365531"/>
            <a:ext cx="2435860" cy="358775"/>
            <a:chOff x="374040" y="6365531"/>
            <a:chExt cx="2435860" cy="35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40" y="6372008"/>
              <a:ext cx="2435758" cy="351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117" y="6365531"/>
              <a:ext cx="822591" cy="3340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6377" y="22580"/>
            <a:ext cx="5925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0000C8"/>
                </a:solidFill>
              </a:rPr>
              <a:t>Current</a:t>
            </a:r>
            <a:r>
              <a:rPr sz="2400" spc="-80" dirty="0">
                <a:solidFill>
                  <a:srgbClr val="0000C8"/>
                </a:solidFill>
              </a:rPr>
              <a:t> </a:t>
            </a:r>
            <a:r>
              <a:rPr sz="2400" spc="-60" dirty="0">
                <a:solidFill>
                  <a:srgbClr val="0000C8"/>
                </a:solidFill>
              </a:rPr>
              <a:t>Formulations: </a:t>
            </a:r>
            <a:r>
              <a:rPr sz="2400" spc="-50" dirty="0">
                <a:solidFill>
                  <a:srgbClr val="0000C8"/>
                </a:solidFill>
              </a:rPr>
              <a:t>Product</a:t>
            </a:r>
            <a:r>
              <a:rPr sz="2400" spc="-75" dirty="0">
                <a:solidFill>
                  <a:srgbClr val="0000C8"/>
                </a:solidFill>
              </a:rPr>
              <a:t> </a:t>
            </a:r>
            <a:r>
              <a:rPr sz="2400" spc="-35" dirty="0">
                <a:solidFill>
                  <a:srgbClr val="0000C8"/>
                </a:solidFill>
              </a:rPr>
              <a:t>Characteristics</a:t>
            </a:r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11783"/>
              </p:ext>
            </p:extLst>
          </p:nvPr>
        </p:nvGraphicFramePr>
        <p:xfrm>
          <a:off x="1176121" y="1906562"/>
          <a:ext cx="6544309" cy="4320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Ηλικία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μηνών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εώς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χρονών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έως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454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Περιγραφή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3410" marR="393065" indent="-248920">
                        <a:lnSpc>
                          <a:spcPts val="101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Αραίωση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πριν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από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τη</a:t>
                      </a: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χρήση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μηνών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εών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ετών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561340" marR="553085" indent="100330">
                        <a:lnSpc>
                          <a:spcPts val="112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 &lt;12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ετών,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Έτοιμη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προς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χρήση</a:t>
                      </a:r>
                      <a:r>
                        <a:rPr sz="825" spc="-15" baseline="30303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25" baseline="3030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Φιαλίδιο</a:t>
                      </a:r>
                      <a:r>
                        <a:rPr sz="1000" spc="1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πολλαπλών</a:t>
                      </a:r>
                      <a:r>
                        <a:rPr sz="1000" spc="1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δόσεων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Φιαλίδιο</a:t>
                      </a:r>
                      <a:r>
                        <a:rPr sz="1000" spc="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πολλαπλών</a:t>
                      </a:r>
                      <a:r>
                        <a:rPr sz="1000" spc="1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δόσεων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Δοσολογία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mcg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mcg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δόσης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0,2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0,3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Δόσεις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ανά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3,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απαιτεί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Χαμηλό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Νεκρό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Όγκο*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6,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απαιτεί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Χαμηλό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Νεκρό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Όγκο*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Κατάσταση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αραίωσης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Απαιτούμενη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αρα</a:t>
                      </a:r>
                      <a:r>
                        <a:rPr sz="1000" dirty="0" err="1">
                          <a:latin typeface="Microsoft Sans Serif"/>
                          <a:cs typeface="Microsoft Sans Serif"/>
                        </a:rPr>
                        <a:t>ίωση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Χωρίς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αραίωση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πλήρωσης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l-GR" sz="1000" dirty="0">
                          <a:latin typeface="Microsoft Sans Serif"/>
                          <a:cs typeface="Microsoft Sans Serif"/>
                        </a:rPr>
                        <a:t>1,58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2,25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9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Μέγεθος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συσκευασίας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marL="462915" marR="392430" indent="-63500">
                        <a:lnSpc>
                          <a:spcPts val="1120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Μετά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>
                          <a:latin typeface="Arial"/>
                          <a:cs typeface="Arial"/>
                        </a:rPr>
                        <a:t>την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000" b="1" spc="-10" dirty="0">
                          <a:latin typeface="Arial"/>
                          <a:cs typeface="Arial"/>
                        </a:rPr>
                        <a:t>διάτρηση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°C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°C)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457200">
                        <a:lnSpc>
                          <a:spcPts val="109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ώρες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000" dirty="0">
                          <a:latin typeface="Times New Roman"/>
                          <a:cs typeface="Times New Roman"/>
                        </a:rPr>
                        <a:t>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000" dirty="0">
                          <a:latin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el-GR"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lang="el-GR"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000" spc="-20" dirty="0">
                          <a:latin typeface="Microsoft Sans Serif"/>
                          <a:cs typeface="Microsoft Sans Serif"/>
                        </a:rPr>
                        <a:t>ώρες</a:t>
                      </a:r>
                      <a:endParaRPr lang="el-GR" sz="10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632460" marR="359410" indent="-264795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Καταψύκτης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βαθιάς κατάψυξης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7515">
                        <a:lnSpc>
                          <a:spcPts val="91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90°C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-60°C)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8784">
                        <a:lnSpc>
                          <a:spcPts val="11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μήνες</a:t>
                      </a:r>
                      <a:r>
                        <a:rPr sz="825" spc="-15" baseline="30303" dirty="0">
                          <a:latin typeface="Microsoft Sans Serif"/>
                          <a:cs typeface="Microsoft Sans Serif"/>
                        </a:rPr>
                        <a:t>(2)</a:t>
                      </a:r>
                      <a:endParaRPr sz="825" baseline="3030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l-GR" sz="1000" dirty="0">
                          <a:latin typeface="Microsoft Sans Serif"/>
                          <a:cs typeface="Microsoft Sans Serif"/>
                        </a:rPr>
                        <a:t>8 </a:t>
                      </a:r>
                      <a:r>
                        <a:rPr sz="1000" spc="-10" dirty="0" err="1">
                          <a:latin typeface="Microsoft Sans Serif"/>
                          <a:cs typeface="Microsoft Sans Serif"/>
                        </a:rPr>
                        <a:t>μήνες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550545" marR="543560" indent="177800">
                        <a:lnSpc>
                          <a:spcPts val="112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Ψυγείο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(2°C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8°C)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7200">
                        <a:lnSpc>
                          <a:spcPts val="108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 και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εβδομάδες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080" marB="0">
                    <a:lnT w="12700">
                      <a:solidFill>
                        <a:srgbClr val="BEBEBE"/>
                      </a:solidFill>
                      <a:prstDash val="solid"/>
                    </a:lnT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εβδομάδες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BEBEBE"/>
                      </a:solidFill>
                      <a:prstDash val="solid"/>
                    </a:lnT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654065" y="1404620"/>
            <a:ext cx="192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94FF"/>
                </a:solidFill>
                <a:latin typeface="Arial"/>
                <a:cs typeface="Arial"/>
              </a:rPr>
              <a:t>μπλε</a:t>
            </a:r>
            <a:r>
              <a:rPr sz="1200" b="1" spc="-50" dirty="0">
                <a:solidFill>
                  <a:srgbClr val="0094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94FF"/>
                </a:solidFill>
                <a:latin typeface="Arial"/>
                <a:cs typeface="Arial"/>
              </a:rPr>
              <a:t>πώμα</a:t>
            </a:r>
            <a:r>
              <a:rPr sz="1200" b="1" spc="-55" dirty="0">
                <a:solidFill>
                  <a:srgbClr val="0094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94FF"/>
                </a:solidFill>
                <a:latin typeface="Arial"/>
                <a:cs typeface="Arial"/>
              </a:rPr>
              <a:t>&amp;</a:t>
            </a:r>
            <a:r>
              <a:rPr sz="1200" b="1" spc="-50" dirty="0">
                <a:solidFill>
                  <a:srgbClr val="0094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94FF"/>
                </a:solidFill>
                <a:latin typeface="Arial"/>
                <a:cs typeface="Arial"/>
              </a:rPr>
              <a:t>συσκευασία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1196" y="980287"/>
            <a:ext cx="457200" cy="4546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44379" y="1342339"/>
            <a:ext cx="1200150" cy="3727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38735">
              <a:lnSpc>
                <a:spcPts val="1290"/>
              </a:lnSpc>
              <a:spcBef>
                <a:spcPts val="265"/>
              </a:spcBef>
            </a:pPr>
            <a:r>
              <a:rPr sz="1200" b="1" dirty="0">
                <a:solidFill>
                  <a:srgbClr val="F2CD09"/>
                </a:solidFill>
                <a:latin typeface="Arial"/>
                <a:cs typeface="Arial"/>
              </a:rPr>
              <a:t>κίτρινο</a:t>
            </a:r>
            <a:r>
              <a:rPr sz="1200" b="1" spc="-50" dirty="0">
                <a:solidFill>
                  <a:srgbClr val="F2CD0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2CD09"/>
                </a:solidFill>
                <a:latin typeface="Arial"/>
                <a:cs typeface="Arial"/>
              </a:rPr>
              <a:t>πώμα</a:t>
            </a:r>
            <a:r>
              <a:rPr sz="1200" b="1" spc="-30" dirty="0">
                <a:solidFill>
                  <a:srgbClr val="F2CD09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2CD09"/>
                </a:solidFill>
                <a:latin typeface="Arial"/>
                <a:cs typeface="Arial"/>
              </a:rPr>
              <a:t>&amp; </a:t>
            </a:r>
            <a:r>
              <a:rPr sz="1200" b="1" spc="-10" dirty="0">
                <a:solidFill>
                  <a:srgbClr val="F2CD09"/>
                </a:solidFill>
                <a:latin typeface="Arial"/>
                <a:cs typeface="Arial"/>
              </a:rPr>
              <a:t>συσκευασία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6677" y="883081"/>
            <a:ext cx="462241" cy="45971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11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6116"/>
              <a:ext cx="12192000" cy="641350"/>
            </a:xfrm>
            <a:custGeom>
              <a:avLst/>
              <a:gdLst/>
              <a:ahLst/>
              <a:cxnLst/>
              <a:rect l="l" t="t" r="r" b="b"/>
              <a:pathLst>
                <a:path w="12192000" h="641350">
                  <a:moveTo>
                    <a:pt x="12191758" y="0"/>
                  </a:moveTo>
                  <a:lnTo>
                    <a:pt x="0" y="0"/>
                  </a:lnTo>
                  <a:lnTo>
                    <a:pt x="0" y="641159"/>
                  </a:lnTo>
                  <a:lnTo>
                    <a:pt x="6095885" y="641159"/>
                  </a:lnTo>
                  <a:lnTo>
                    <a:pt x="12191758" y="641159"/>
                  </a:lnTo>
                  <a:lnTo>
                    <a:pt x="12191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64" y="6371996"/>
              <a:ext cx="2435034" cy="35208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1215" y="4216577"/>
            <a:ext cx="4001135" cy="900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latin typeface="Arial"/>
                <a:cs typeface="Arial"/>
              </a:rPr>
              <a:t>12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ετών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και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άνω,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έτοιμο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προς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χρήση </a:t>
            </a:r>
            <a:r>
              <a:rPr sz="1800" b="1" dirty="0">
                <a:latin typeface="Arial"/>
                <a:cs typeface="Arial"/>
              </a:rPr>
              <a:t>Omicron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JN.1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Φιαλίδιο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πολλαπλών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δόσεων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95" y="3581184"/>
            <a:ext cx="221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767C86"/>
                </a:solidFill>
                <a:latin typeface="Georgia"/>
                <a:cs typeface="Georgia"/>
              </a:rPr>
              <a:t>Γκρι</a:t>
            </a:r>
            <a:r>
              <a:rPr sz="2800" b="1" spc="-55" dirty="0">
                <a:solidFill>
                  <a:srgbClr val="767C86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767C86"/>
                </a:solidFill>
                <a:latin typeface="Georgia"/>
                <a:cs typeface="Georgia"/>
              </a:rPr>
              <a:t>καπάκι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6275" y="3588829"/>
            <a:ext cx="448919" cy="4536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701" y="430466"/>
            <a:ext cx="6882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Προετοιμασία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και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χορήγηση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εμβολίου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701" y="868578"/>
            <a:ext cx="1130998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95"/>
              </a:lnSpc>
              <a:spcBef>
                <a:spcPts val="100"/>
              </a:spcBef>
            </a:pPr>
            <a:r>
              <a:rPr sz="2200" b="1" i="1" dirty="0">
                <a:latin typeface="Arial"/>
                <a:cs typeface="Arial"/>
              </a:rPr>
              <a:t>12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ετών</a:t>
            </a:r>
            <a:r>
              <a:rPr sz="2200" b="1" i="1" spc="-6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και</a:t>
            </a:r>
            <a:r>
              <a:rPr sz="2200" b="1" i="1" spc="-7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άνω,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φιαλίδιο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πολλαπλών</a:t>
            </a:r>
            <a:r>
              <a:rPr sz="2200" b="1" i="1" spc="-6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δόσεων,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έτοιμο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προς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χρήση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775"/>
              </a:lnSpc>
            </a:pPr>
            <a:r>
              <a:rPr sz="1600" b="1" i="1" spc="-10" dirty="0">
                <a:solidFill>
                  <a:srgbClr val="FF0000"/>
                </a:solidFill>
                <a:latin typeface="Georgia"/>
                <a:cs typeface="Georgia"/>
              </a:rPr>
              <a:t>ΣΗΜΕΙΩΣΗ:</a:t>
            </a:r>
            <a:r>
              <a:rPr sz="1600" b="1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Οι</a:t>
            </a:r>
            <a:r>
              <a:rPr sz="1600" i="1" spc="-3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πληροφορίες</a:t>
            </a:r>
            <a:r>
              <a:rPr sz="1600" i="1" spc="-2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προορίζονται</a:t>
            </a:r>
            <a:r>
              <a:rPr sz="1600" i="1" dirty="0">
                <a:latin typeface="Georgia"/>
                <a:cs typeface="Georgia"/>
              </a:rPr>
              <a:t> </a:t>
            </a:r>
            <a:r>
              <a:rPr sz="1600" b="1" i="1" spc="-10" dirty="0">
                <a:latin typeface="Georgia"/>
                <a:cs typeface="Georgia"/>
              </a:rPr>
              <a:t>αποκλειστικά</a:t>
            </a:r>
            <a:r>
              <a:rPr sz="1600" b="1" i="1" spc="-25" dirty="0">
                <a:latin typeface="Georgia"/>
                <a:cs typeface="Georgia"/>
              </a:rPr>
              <a:t> </a:t>
            </a:r>
            <a:r>
              <a:rPr sz="1600" b="1" i="1" dirty="0">
                <a:latin typeface="Georgia"/>
                <a:cs typeface="Georgia"/>
              </a:rPr>
              <a:t>για</a:t>
            </a:r>
            <a:r>
              <a:rPr sz="1600" b="1" i="1" spc="-30" dirty="0">
                <a:latin typeface="Georgia"/>
                <a:cs typeface="Georgia"/>
              </a:rPr>
              <a:t> </a:t>
            </a:r>
            <a:r>
              <a:rPr sz="1600" b="1" i="1" spc="-10" dirty="0">
                <a:latin typeface="Georgia"/>
                <a:cs typeface="Georgia"/>
              </a:rPr>
              <a:t>εκπαιδευτικούς</a:t>
            </a:r>
            <a:r>
              <a:rPr sz="1600" b="1" i="1" spc="-35" dirty="0">
                <a:latin typeface="Georgia"/>
                <a:cs typeface="Georgia"/>
              </a:rPr>
              <a:t> </a:t>
            </a:r>
            <a:r>
              <a:rPr sz="1600" b="1" i="1" dirty="0">
                <a:latin typeface="Georgia"/>
                <a:cs typeface="Georgia"/>
              </a:rPr>
              <a:t>σκοπούς</a:t>
            </a:r>
            <a:r>
              <a:rPr sz="1600" b="1" i="1" spc="-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και</a:t>
            </a:r>
            <a:r>
              <a:rPr sz="1600" i="1" spc="-2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υπόκεινται</a:t>
            </a:r>
            <a:r>
              <a:rPr sz="1600" i="1" spc="-2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σε</a:t>
            </a:r>
            <a:r>
              <a:rPr sz="1600" i="1" spc="-2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κανονιστικές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86444" y="1579321"/>
            <a:ext cx="3276600" cy="264795"/>
          </a:xfrm>
          <a:custGeom>
            <a:avLst/>
            <a:gdLst/>
            <a:ahLst/>
            <a:cxnLst/>
            <a:rect l="l" t="t" r="r" b="b"/>
            <a:pathLst>
              <a:path w="3276600" h="264794">
                <a:moveTo>
                  <a:pt x="3276358" y="0"/>
                </a:moveTo>
                <a:lnTo>
                  <a:pt x="0" y="0"/>
                </a:lnTo>
                <a:lnTo>
                  <a:pt x="0" y="264604"/>
                </a:lnTo>
                <a:lnTo>
                  <a:pt x="1638350" y="264604"/>
                </a:lnTo>
                <a:lnTo>
                  <a:pt x="3276358" y="264604"/>
                </a:lnTo>
                <a:lnTo>
                  <a:pt x="3276358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65540" y="1544294"/>
            <a:ext cx="2962275" cy="124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Χορήγηση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εμβολίου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0"/>
              </a:spcBef>
            </a:pPr>
            <a:r>
              <a:rPr sz="1000" spc="-10" dirty="0">
                <a:latin typeface="Microsoft Sans Serif"/>
                <a:cs typeface="Microsoft Sans Serif"/>
              </a:rPr>
              <a:t>Σημειώστε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ημερομηνία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της</a:t>
            </a:r>
            <a:r>
              <a:rPr sz="1000" spc="-10" dirty="0">
                <a:latin typeface="Microsoft Sans Serif"/>
                <a:cs typeface="Microsoft Sans Serif"/>
              </a:rPr>
              <a:t> πρώτης </a:t>
            </a:r>
            <a:r>
              <a:rPr sz="1000" spc="-25" dirty="0">
                <a:latin typeface="Microsoft Sans Serif"/>
                <a:cs typeface="Microsoft Sans Serif"/>
              </a:rPr>
              <a:t>διάτρησης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φιαλιδίου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στην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επισήμανση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φέρει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Απορρίψτε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τυχόν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αχρησιμοποίητη ποσότητα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εμβολίου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12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μετά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πρώτη </a:t>
            </a:r>
            <a:r>
              <a:rPr sz="1000" spc="-10" dirty="0">
                <a:latin typeface="Microsoft Sans Serif"/>
                <a:cs typeface="Microsoft Sans Serif"/>
              </a:rPr>
              <a:t>διάτρηση.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3335" y="2409024"/>
            <a:ext cx="23107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εφαρμογή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άσηπτης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τεχνικής, </a:t>
            </a:r>
            <a:r>
              <a:rPr sz="900" spc="-20" dirty="0">
                <a:latin typeface="Microsoft Sans Serif"/>
                <a:cs typeface="Microsoft Sans Serif"/>
              </a:rPr>
              <a:t>καθαρίστε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dirty="0">
                <a:latin typeface="Microsoft Sans Serif"/>
                <a:cs typeface="Microsoft Sans Serif"/>
              </a:rPr>
              <a:t> εισχώρησης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50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μάκτρο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χρήσης,</a:t>
            </a:r>
            <a:r>
              <a:rPr sz="900" spc="-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και </a:t>
            </a:r>
            <a:r>
              <a:rPr sz="900" b="1" spc="-10" dirty="0">
                <a:latin typeface="Arial"/>
                <a:cs typeface="Arial"/>
              </a:rPr>
              <a:t>αναρροφήστε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0,3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mL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από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το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εμβόλιο </a:t>
            </a:r>
            <a:r>
              <a:rPr sz="900" spc="-25" dirty="0">
                <a:latin typeface="Microsoft Sans Serif"/>
                <a:cs typeface="Microsoft Sans Serif"/>
              </a:rPr>
              <a:t>με </a:t>
            </a:r>
            <a:r>
              <a:rPr sz="900" dirty="0">
                <a:latin typeface="Microsoft Sans Serif"/>
                <a:cs typeface="Microsoft Sans Serif"/>
              </a:rPr>
              <a:t>χρήση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κατά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προτίμηση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10" dirty="0">
                <a:latin typeface="Microsoft Sans Serif"/>
                <a:cs typeface="Microsoft Sans Serif"/>
              </a:rPr>
              <a:t> σύριγγας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ή/και βελόνας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χαμηλού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νεκρού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όγκου.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Κάθε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δόση </a:t>
            </a:r>
            <a:r>
              <a:rPr sz="900" dirty="0">
                <a:latin typeface="Microsoft Sans Serif"/>
                <a:cs typeface="Microsoft Sans Serif"/>
              </a:rPr>
              <a:t>πρέπει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περιέχει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εμβολίου.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Αν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η</a:t>
            </a:r>
            <a:r>
              <a:rPr sz="900" spc="-10" dirty="0">
                <a:latin typeface="Microsoft Sans Serif"/>
                <a:cs typeface="Microsoft Sans Serif"/>
              </a:rPr>
              <a:t> ποσότητα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35" dirty="0">
                <a:latin typeface="Microsoft Sans Serif"/>
                <a:cs typeface="Microsoft Sans Serif"/>
              </a:rPr>
              <a:t>του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που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απομένει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στο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δεν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επαρκεί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για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 πλήρη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 </a:t>
            </a:r>
            <a:r>
              <a:rPr sz="900" spc="-25" dirty="0">
                <a:latin typeface="Microsoft Sans Serif"/>
                <a:cs typeface="Microsoft Sans Serif"/>
              </a:rPr>
              <a:t>των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mL,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απορρίψτε</a:t>
            </a:r>
            <a:r>
              <a:rPr sz="900" spc="-35" dirty="0">
                <a:latin typeface="Microsoft Sans Serif"/>
                <a:cs typeface="Microsoft Sans Serif"/>
              </a:rPr>
              <a:t> 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τυχόν </a:t>
            </a:r>
            <a:r>
              <a:rPr sz="900" dirty="0">
                <a:latin typeface="Microsoft Sans Serif"/>
                <a:cs typeface="Microsoft Sans Serif"/>
              </a:rPr>
              <a:t>περίσσιο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όγκο.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Χορηγήστε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αμέσως.</a:t>
            </a:r>
            <a:endParaRPr sz="900">
              <a:latin typeface="Microsoft Sans Serif"/>
              <a:cs typeface="Microsoft Sans Serif"/>
            </a:endParaRPr>
          </a:p>
          <a:p>
            <a:pPr marL="12700" marR="10795">
              <a:lnSpc>
                <a:spcPct val="100000"/>
              </a:lnSpc>
            </a:pPr>
            <a:r>
              <a:rPr sz="900" spc="-10" dirty="0">
                <a:latin typeface="Microsoft Sans Serif"/>
                <a:cs typeface="Microsoft Sans Serif"/>
              </a:rPr>
              <a:t>Πραγματοποιήστε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οπτικό </a:t>
            </a:r>
            <a:r>
              <a:rPr sz="900" spc="-30" dirty="0">
                <a:latin typeface="Microsoft Sans Serif"/>
                <a:cs typeface="Microsoft Sans Serif"/>
              </a:rPr>
              <a:t>έλεγχο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κάθε </a:t>
            </a:r>
            <a:r>
              <a:rPr sz="900" dirty="0">
                <a:latin typeface="Microsoft Sans Serif"/>
                <a:cs typeface="Microsoft Sans Serif"/>
              </a:rPr>
              <a:t>δόσης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στη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δοσομετρική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σύριγγα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χορήγηση.</a:t>
            </a:r>
            <a:r>
              <a:rPr sz="900" spc="-30" dirty="0">
                <a:latin typeface="Microsoft Sans Serif"/>
                <a:cs typeface="Microsoft Sans Serif"/>
              </a:rPr>
              <a:t> Το</a:t>
            </a:r>
            <a:r>
              <a:rPr sz="900" spc="-10" dirty="0">
                <a:latin typeface="Microsoft Sans Serif"/>
                <a:cs typeface="Microsoft Sans Serif"/>
              </a:rPr>
              <a:t> εμβόλιο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θα</a:t>
            </a:r>
            <a:r>
              <a:rPr sz="900" spc="-10" dirty="0">
                <a:latin typeface="Microsoft Sans Serif"/>
                <a:cs typeface="Microsoft Sans Serif"/>
              </a:rPr>
              <a:t> είναι</a:t>
            </a:r>
            <a:r>
              <a:rPr sz="900" dirty="0">
                <a:latin typeface="Microsoft Sans Serif"/>
                <a:cs typeface="Microsoft Sans Serif"/>
              </a:rPr>
              <a:t> ένα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υπόλευκο εναιώρημα.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3335" y="4740744"/>
            <a:ext cx="2221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Για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πρόσθετη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χρησιμοποιήστε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νέα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αποστειρωμένη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σύριγγα </a:t>
            </a:r>
            <a:r>
              <a:rPr sz="900" dirty="0">
                <a:latin typeface="Microsoft Sans Serif"/>
                <a:cs typeface="Microsoft Sans Serif"/>
              </a:rPr>
              <a:t>και </a:t>
            </a:r>
            <a:r>
              <a:rPr sz="900" spc="-10" dirty="0">
                <a:latin typeface="Microsoft Sans Serif"/>
                <a:cs typeface="Microsoft Sans Serif"/>
              </a:rPr>
              <a:t>βελόνα </a:t>
            </a:r>
            <a:r>
              <a:rPr sz="900" dirty="0">
                <a:latin typeface="Microsoft Sans Serif"/>
                <a:cs typeface="Microsoft Sans Serif"/>
              </a:rPr>
              <a:t>και </a:t>
            </a:r>
            <a:r>
              <a:rPr sz="900" spc="-20" dirty="0">
                <a:latin typeface="Microsoft Sans Serif"/>
                <a:cs typeface="Microsoft Sans Serif"/>
              </a:rPr>
              <a:t>βεβαιωθείτε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ότι</a:t>
            </a:r>
            <a:endParaRPr sz="900">
              <a:latin typeface="Microsoft Sans Serif"/>
              <a:cs typeface="Microsoft Sans Serif"/>
            </a:endParaRPr>
          </a:p>
          <a:p>
            <a:pPr marL="12700" marR="199390">
              <a:lnSpc>
                <a:spcPct val="100000"/>
              </a:lnSpc>
            </a:pP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εισχώρησης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έχει καθαριστεί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αντισηπτικό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από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αναρρόφηση.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2480" y="1554124"/>
            <a:ext cx="4046220" cy="307975"/>
          </a:xfrm>
          <a:custGeom>
            <a:avLst/>
            <a:gdLst/>
            <a:ahLst/>
            <a:cxnLst/>
            <a:rect l="l" t="t" r="r" b="b"/>
            <a:pathLst>
              <a:path w="4046220" h="307975">
                <a:moveTo>
                  <a:pt x="4046042" y="0"/>
                </a:moveTo>
                <a:lnTo>
                  <a:pt x="0" y="0"/>
                </a:lnTo>
                <a:lnTo>
                  <a:pt x="0" y="307441"/>
                </a:lnTo>
                <a:lnTo>
                  <a:pt x="2023198" y="307441"/>
                </a:lnTo>
                <a:lnTo>
                  <a:pt x="4046042" y="307441"/>
                </a:lnTo>
                <a:lnTo>
                  <a:pt x="4046042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8618" y="1540344"/>
            <a:ext cx="3116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Προετοιμασία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συριγγών</a:t>
            </a:r>
            <a:endParaRPr sz="1800">
              <a:latin typeface="Arial"/>
              <a:cs typeface="Arial"/>
            </a:endParaRPr>
          </a:p>
          <a:p>
            <a:pPr marL="876935" marR="5080">
              <a:lnSpc>
                <a:spcPct val="100000"/>
              </a:lnSpc>
              <a:spcBef>
                <a:spcPts val="1440"/>
              </a:spcBef>
            </a:pPr>
            <a:r>
              <a:rPr sz="900" b="1" dirty="0">
                <a:latin typeface="Arial"/>
                <a:cs typeface="Arial"/>
              </a:rPr>
              <a:t>ΔΕΝ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ΠΡΕΠΕΙ</a:t>
            </a:r>
            <a:r>
              <a:rPr sz="900" b="1" spc="40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γίνει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αραίωση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χρήση.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17" y="1997544"/>
            <a:ext cx="3436620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Αποψύξτε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το(τα)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φιαλίδιο(-</a:t>
            </a:r>
            <a:r>
              <a:rPr sz="1000" b="1" dirty="0">
                <a:latin typeface="Arial"/>
                <a:cs typeface="Arial"/>
              </a:rPr>
              <a:t>α)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πριν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από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τη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χρήση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είτε:</a:t>
            </a:r>
            <a:endParaRPr sz="1000">
              <a:latin typeface="Arial"/>
              <a:cs typeface="Arial"/>
            </a:endParaRPr>
          </a:p>
          <a:p>
            <a:pPr marL="12700" marR="52705" indent="-10160">
              <a:lnSpc>
                <a:spcPct val="100000"/>
              </a:lnSpc>
              <a:buSzPct val="90000"/>
              <a:buChar char="•"/>
              <a:tabLst>
                <a:tab pos="55244" algn="l"/>
              </a:tabLst>
            </a:pPr>
            <a:r>
              <a:rPr sz="1000" spc="-20" dirty="0">
                <a:latin typeface="Microsoft Sans Serif"/>
                <a:cs typeface="Microsoft Sans Serif"/>
              </a:rPr>
              <a:t>	αφήνοντας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το(τα)</a:t>
            </a:r>
            <a:r>
              <a:rPr sz="1000" dirty="0">
                <a:latin typeface="Microsoft Sans Serif"/>
                <a:cs typeface="Microsoft Sans Serif"/>
              </a:rPr>
              <a:t> να αποψυχθεί</a:t>
            </a:r>
            <a:r>
              <a:rPr sz="1000" spc="-10" dirty="0">
                <a:latin typeface="Microsoft Sans Serif"/>
                <a:cs typeface="Microsoft Sans Serif"/>
              </a:rPr>
              <a:t> (-</a:t>
            </a:r>
            <a:r>
              <a:rPr sz="1000" dirty="0">
                <a:latin typeface="Microsoft Sans Serif"/>
                <a:cs typeface="Microsoft Sans Serif"/>
              </a:rPr>
              <a:t>ούν) </a:t>
            </a:r>
            <a:r>
              <a:rPr sz="1000" spc="-10" dirty="0">
                <a:latin typeface="Microsoft Sans Serif"/>
                <a:cs typeface="Microsoft Sans Serif"/>
              </a:rPr>
              <a:t>στο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[2ºC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έως </a:t>
            </a:r>
            <a:r>
              <a:rPr sz="1000" dirty="0">
                <a:latin typeface="Microsoft Sans Serif"/>
                <a:cs typeface="Microsoft Sans Serif"/>
              </a:rPr>
              <a:t>8ºC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(35ºF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46ºF)].</a:t>
            </a:r>
            <a:endParaRPr sz="1000">
              <a:latin typeface="Microsoft Sans Serif"/>
              <a:cs typeface="Microsoft Sans Serif"/>
            </a:endParaRPr>
          </a:p>
          <a:p>
            <a:pPr marL="641350" marR="358140" lvl="1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641350" algn="l"/>
              </a:tabLst>
            </a:pPr>
            <a:r>
              <a:rPr sz="1000" dirty="0">
                <a:latin typeface="Microsoft Sans Serif"/>
                <a:cs typeface="Microsoft Sans Serif"/>
              </a:rPr>
              <a:t>Ένα </a:t>
            </a:r>
            <a:r>
              <a:rPr sz="1000" spc="-25" dirty="0">
                <a:latin typeface="Microsoft Sans Serif"/>
                <a:cs typeface="Microsoft Sans Serif"/>
              </a:rPr>
              <a:t>κουτί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 φιαλιδίων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μπορεί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χρειαστεί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αποψυχθεί</a:t>
            </a:r>
            <a:endParaRPr sz="1000">
              <a:latin typeface="Microsoft Sans Serif"/>
              <a:cs typeface="Microsoft Sans Serif"/>
            </a:endParaRPr>
          </a:p>
          <a:p>
            <a:pPr marL="641350" marR="47625" lvl="1" indent="-172085">
              <a:lnSpc>
                <a:spcPts val="1200"/>
              </a:lnSpc>
              <a:spcBef>
                <a:spcPts val="35"/>
              </a:spcBef>
              <a:buChar char="•"/>
              <a:tabLst>
                <a:tab pos="641350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Τα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αποψυγμένα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μπορούν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φυλαχθούν </a:t>
            </a:r>
            <a:r>
              <a:rPr sz="1000" spc="-20" dirty="0">
                <a:latin typeface="Microsoft Sans Serif"/>
                <a:cs typeface="Microsoft Sans Serif"/>
              </a:rPr>
              <a:t>στο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και</a:t>
            </a:r>
            <a:endParaRPr sz="1000">
              <a:latin typeface="Microsoft Sans Serif"/>
              <a:cs typeface="Microsoft Sans Serif"/>
            </a:endParaRPr>
          </a:p>
          <a:p>
            <a:pPr marL="641350">
              <a:lnSpc>
                <a:spcPts val="1160"/>
              </a:lnSpc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εβδομάδες</a:t>
            </a:r>
            <a:endParaRPr sz="1000">
              <a:latin typeface="Microsoft Sans Serif"/>
              <a:cs typeface="Microsoft Sans Serif"/>
            </a:endParaRPr>
          </a:p>
          <a:p>
            <a:pPr marL="12700" marR="5080" indent="-10160">
              <a:lnSpc>
                <a:spcPct val="100000"/>
              </a:lnSpc>
              <a:buSzPct val="90000"/>
              <a:buChar char="•"/>
              <a:tabLst>
                <a:tab pos="55244" algn="l"/>
              </a:tabLst>
            </a:pPr>
            <a:r>
              <a:rPr sz="1000" spc="-20" dirty="0">
                <a:latin typeface="Microsoft Sans Serif"/>
                <a:cs typeface="Microsoft Sans Serif"/>
              </a:rPr>
              <a:t>	αφήνοντας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το(τα)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φιαλίδιο(-</a:t>
            </a:r>
            <a:r>
              <a:rPr sz="1000" dirty="0">
                <a:latin typeface="Microsoft Sans Serif"/>
                <a:cs typeface="Microsoft Sans Serif"/>
              </a:rPr>
              <a:t>α)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σε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χώρο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με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θερμοκρασία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[έως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25ºC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(77ºF)]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30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λεπτά.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9937" y="1557176"/>
            <a:ext cx="3740150" cy="300990"/>
            <a:chOff x="329937" y="1557176"/>
            <a:chExt cx="3740150" cy="300990"/>
          </a:xfrm>
        </p:grpSpPr>
        <p:sp>
          <p:nvSpPr>
            <p:cNvPr id="13" name="object 13"/>
            <p:cNvSpPr/>
            <p:nvPr/>
          </p:nvSpPr>
          <p:spPr>
            <a:xfrm>
              <a:off x="344157" y="1571396"/>
              <a:ext cx="3711575" cy="273050"/>
            </a:xfrm>
            <a:custGeom>
              <a:avLst/>
              <a:gdLst/>
              <a:ahLst/>
              <a:cxnLst/>
              <a:rect l="l" t="t" r="r" b="b"/>
              <a:pathLst>
                <a:path w="3711575" h="273050">
                  <a:moveTo>
                    <a:pt x="3711244" y="0"/>
                  </a:moveTo>
                  <a:lnTo>
                    <a:pt x="0" y="0"/>
                  </a:lnTo>
                  <a:lnTo>
                    <a:pt x="0" y="272529"/>
                  </a:lnTo>
                  <a:lnTo>
                    <a:pt x="1855800" y="272529"/>
                  </a:lnTo>
                  <a:lnTo>
                    <a:pt x="3711244" y="272529"/>
                  </a:lnTo>
                  <a:lnTo>
                    <a:pt x="371124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4157" y="1571396"/>
              <a:ext cx="3711575" cy="273050"/>
            </a:xfrm>
            <a:custGeom>
              <a:avLst/>
              <a:gdLst/>
              <a:ahLst/>
              <a:cxnLst/>
              <a:rect l="l" t="t" r="r" b="b"/>
              <a:pathLst>
                <a:path w="3711575" h="273050">
                  <a:moveTo>
                    <a:pt x="1855800" y="272529"/>
                  </a:moveTo>
                  <a:lnTo>
                    <a:pt x="0" y="272529"/>
                  </a:lnTo>
                  <a:lnTo>
                    <a:pt x="0" y="0"/>
                  </a:lnTo>
                  <a:lnTo>
                    <a:pt x="3711244" y="0"/>
                  </a:lnTo>
                  <a:lnTo>
                    <a:pt x="3711244" y="272529"/>
                  </a:lnTo>
                  <a:lnTo>
                    <a:pt x="1855800" y="272529"/>
                  </a:lnTo>
                  <a:close/>
                </a:path>
              </a:pathLst>
            </a:custGeom>
            <a:ln w="2843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3301" y="1417218"/>
            <a:ext cx="309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" baseline="19097" dirty="0">
                <a:latin typeface="Georgia"/>
                <a:cs typeface="Georgia"/>
              </a:rPr>
              <a:t>ε</a:t>
            </a:r>
            <a:r>
              <a:rPr sz="2400" i="1" spc="-7" baseline="19097" dirty="0">
                <a:latin typeface="Georgia"/>
                <a:cs typeface="Georgia"/>
              </a:rPr>
              <a:t>γ</a:t>
            </a:r>
            <a:r>
              <a:rPr sz="2400" i="1" spc="-22" baseline="19097" dirty="0">
                <a:latin typeface="Georgia"/>
                <a:cs typeface="Georgia"/>
              </a:rPr>
              <a:t>κ</a:t>
            </a:r>
            <a:r>
              <a:rPr sz="2400" i="1" spc="-315" baseline="19097" dirty="0">
                <a:latin typeface="Georgia"/>
                <a:cs typeface="Georgia"/>
              </a:rPr>
              <a:t>ρ</a:t>
            </a:r>
            <a:r>
              <a:rPr sz="1800" b="1" spc="-113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i="1" spc="-37" baseline="19097" dirty="0">
                <a:latin typeface="Georgia"/>
                <a:cs typeface="Georgia"/>
              </a:rPr>
              <a:t>ί</a:t>
            </a:r>
            <a:r>
              <a:rPr sz="2400" i="1" spc="-397" baseline="19097" dirty="0">
                <a:latin typeface="Georgia"/>
                <a:cs typeface="Georgia"/>
              </a:rPr>
              <a:t>σ</a:t>
            </a: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φ</a:t>
            </a:r>
            <a:r>
              <a:rPr sz="2400" i="1" spc="-7" baseline="19097" dirty="0">
                <a:latin typeface="Georgia"/>
                <a:cs typeface="Georgia"/>
              </a:rPr>
              <a:t>ε</a:t>
            </a:r>
            <a:r>
              <a:rPr sz="2400" i="1" spc="-262" baseline="19097" dirty="0">
                <a:latin typeface="Georgia"/>
                <a:cs typeface="Georgia"/>
              </a:rPr>
              <a:t>ι</a:t>
            </a:r>
            <a:r>
              <a:rPr sz="1800" b="1" spc="-98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i="1" spc="-15" baseline="19097" dirty="0">
                <a:latin typeface="Georgia"/>
                <a:cs typeface="Georgia"/>
              </a:rPr>
              <a:t>ς</a:t>
            </a:r>
            <a:r>
              <a:rPr sz="2400" i="1" spc="-209" baseline="19097" dirty="0"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ίρεση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φιαλιδίων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5417" y="1663814"/>
            <a:ext cx="102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απόψυξη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37075" y="4790884"/>
            <a:ext cx="1343025" cy="1099820"/>
            <a:chOff x="4537075" y="4790884"/>
            <a:chExt cx="1343025" cy="109982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075" y="4790884"/>
              <a:ext cx="813789" cy="4359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8598" y="4902847"/>
              <a:ext cx="841324" cy="4967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754" y="5014798"/>
              <a:ext cx="841324" cy="4967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278" y="5126761"/>
              <a:ext cx="841324" cy="4967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2801" y="5238724"/>
              <a:ext cx="841324" cy="4967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559" y="5393880"/>
              <a:ext cx="841324" cy="49679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206595" y="1323721"/>
            <a:ext cx="0" cy="4690110"/>
          </a:xfrm>
          <a:custGeom>
            <a:avLst/>
            <a:gdLst/>
            <a:ahLst/>
            <a:cxnLst/>
            <a:rect l="l" t="t" r="r" b="b"/>
            <a:pathLst>
              <a:path h="4690110">
                <a:moveTo>
                  <a:pt x="0" y="0"/>
                </a:moveTo>
                <a:lnTo>
                  <a:pt x="0" y="4689716"/>
                </a:lnTo>
              </a:path>
            </a:pathLst>
          </a:custGeom>
          <a:ln w="935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460760" y="1323721"/>
            <a:ext cx="4089400" cy="4690110"/>
            <a:chOff x="4460760" y="1323721"/>
            <a:chExt cx="4089400" cy="4690110"/>
          </a:xfrm>
        </p:grpSpPr>
        <p:sp>
          <p:nvSpPr>
            <p:cNvPr id="26" name="object 26"/>
            <p:cNvSpPr/>
            <p:nvPr/>
          </p:nvSpPr>
          <p:spPr>
            <a:xfrm>
              <a:off x="8545321" y="1323721"/>
              <a:ext cx="0" cy="4690110"/>
            </a:xfrm>
            <a:custGeom>
              <a:avLst/>
              <a:gdLst/>
              <a:ahLst/>
              <a:cxnLst/>
              <a:rect l="l" t="t" r="r" b="b"/>
              <a:pathLst>
                <a:path h="4690110">
                  <a:moveTo>
                    <a:pt x="0" y="0"/>
                  </a:moveTo>
                  <a:lnTo>
                    <a:pt x="0" y="4689716"/>
                  </a:lnTo>
                </a:path>
              </a:pathLst>
            </a:custGeom>
            <a:ln w="935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0760" y="2383929"/>
              <a:ext cx="1345237" cy="1364754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2926" y="147243"/>
            <a:ext cx="456844" cy="46151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495" y="436943"/>
            <a:ext cx="5935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Άμεσες</a:t>
            </a:r>
            <a:r>
              <a:rPr sz="2400" spc="-120" dirty="0"/>
              <a:t> </a:t>
            </a:r>
            <a:r>
              <a:rPr sz="2400" spc="-25" dirty="0"/>
              <a:t>αποστολές</a:t>
            </a:r>
            <a:r>
              <a:rPr sz="2400" spc="-120" dirty="0"/>
              <a:t> </a:t>
            </a:r>
            <a:r>
              <a:rPr sz="2400" spc="-20" dirty="0"/>
              <a:t>στα</a:t>
            </a:r>
            <a:r>
              <a:rPr sz="2400" spc="-110" dirty="0"/>
              <a:t> </a:t>
            </a:r>
            <a:r>
              <a:rPr sz="2400" dirty="0"/>
              <a:t>σημεία</a:t>
            </a:r>
            <a:r>
              <a:rPr sz="2400" spc="-105" dirty="0"/>
              <a:t> </a:t>
            </a:r>
            <a:r>
              <a:rPr sz="2400" spc="-10" dirty="0"/>
              <a:t>εμβολιασμού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3082" y="1082522"/>
            <a:ext cx="11307445" cy="369570"/>
          </a:xfrm>
          <a:custGeom>
            <a:avLst/>
            <a:gdLst/>
            <a:ahLst/>
            <a:cxnLst/>
            <a:rect l="l" t="t" r="r" b="b"/>
            <a:pathLst>
              <a:path w="11307445" h="369569">
                <a:moveTo>
                  <a:pt x="11307241" y="0"/>
                </a:moveTo>
                <a:lnTo>
                  <a:pt x="0" y="0"/>
                </a:lnTo>
                <a:lnTo>
                  <a:pt x="0" y="369354"/>
                </a:lnTo>
                <a:lnTo>
                  <a:pt x="5653798" y="369354"/>
                </a:lnTo>
                <a:lnTo>
                  <a:pt x="11307241" y="369354"/>
                </a:lnTo>
                <a:lnTo>
                  <a:pt x="1130724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795" y="680669"/>
            <a:ext cx="10976610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297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ΣΗΜΕΙΩΣΗ:</a:t>
            </a:r>
            <a:r>
              <a:rPr sz="18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Οι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πληροφορίες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προορίζονται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αποκλειστικά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για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εκπαιδευτικούς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σκοπούς </a:t>
            </a:r>
            <a:r>
              <a:rPr sz="1800" i="1" dirty="0">
                <a:latin typeface="Arial"/>
                <a:cs typeface="Arial"/>
              </a:rPr>
              <a:t>και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υπόκεινται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σε </a:t>
            </a:r>
            <a:r>
              <a:rPr sz="2700" i="1" spc="-67" baseline="29320" dirty="0">
                <a:latin typeface="Arial"/>
                <a:cs typeface="Arial"/>
              </a:rPr>
              <a:t>κ</a:t>
            </a:r>
            <a:r>
              <a:rPr sz="2700" i="1" baseline="29320" dirty="0">
                <a:latin typeface="Arial"/>
                <a:cs typeface="Arial"/>
              </a:rPr>
              <a:t>α</a:t>
            </a:r>
            <a:r>
              <a:rPr sz="2700" i="1" spc="-179" baseline="29320" dirty="0">
                <a:latin typeface="Arial"/>
                <a:cs typeface="Arial"/>
              </a:rPr>
              <a:t>ν</a:t>
            </a:r>
            <a:r>
              <a:rPr sz="1800" b="1" spc="-110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700" i="1" spc="-37" baseline="29320" dirty="0">
                <a:latin typeface="Arial"/>
                <a:cs typeface="Arial"/>
              </a:rPr>
              <a:t>ο</a:t>
            </a:r>
            <a:r>
              <a:rPr sz="2700" i="1" spc="-1230" baseline="29320" dirty="0">
                <a:latin typeface="Arial"/>
                <a:cs typeface="Arial"/>
              </a:rPr>
              <a:t>ν</a:t>
            </a:r>
            <a:r>
              <a:rPr sz="1800" b="1" spc="-50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700" i="1" spc="-15" baseline="29320" dirty="0">
                <a:latin typeface="Arial"/>
                <a:cs typeface="Arial"/>
              </a:rPr>
              <a:t>ι</a:t>
            </a:r>
            <a:r>
              <a:rPr sz="2700" i="1" spc="-1530" baseline="29320" dirty="0">
                <a:latin typeface="Arial"/>
                <a:cs typeface="Arial"/>
              </a:rPr>
              <a:t>σ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800" b="1" spc="-605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700" i="1" spc="-150" baseline="29320" dirty="0">
                <a:latin typeface="Arial"/>
                <a:cs typeface="Arial"/>
              </a:rPr>
              <a:t>τ</a:t>
            </a:r>
            <a:r>
              <a:rPr sz="1800" b="1" spc="-125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700" i="1" spc="-30" baseline="29320" dirty="0">
                <a:latin typeface="Arial"/>
                <a:cs typeface="Arial"/>
              </a:rPr>
              <a:t>ι</a:t>
            </a:r>
            <a:r>
              <a:rPr sz="2700" i="1" spc="-254" baseline="29320" dirty="0">
                <a:latin typeface="Arial"/>
                <a:cs typeface="Arial"/>
              </a:rPr>
              <a:t>κ</a:t>
            </a:r>
            <a:r>
              <a:rPr sz="1800" b="1" spc="-126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700" i="1" spc="-97" baseline="29320" dirty="0">
                <a:latin typeface="Arial"/>
                <a:cs typeface="Arial"/>
              </a:rPr>
              <a:t>έ</a:t>
            </a:r>
            <a:r>
              <a:rPr sz="2700" i="1" spc="-569" baseline="29320" dirty="0">
                <a:latin typeface="Arial"/>
                <a:cs typeface="Arial"/>
              </a:rPr>
              <a:t>ς</a:t>
            </a:r>
            <a:r>
              <a:rPr sz="1800" b="1" spc="-44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700" i="1" spc="-562" baseline="29320" dirty="0">
                <a:latin typeface="Arial"/>
                <a:cs typeface="Arial"/>
              </a:rPr>
              <a:t>ε</a:t>
            </a:r>
            <a:r>
              <a:rPr sz="1800" b="1" spc="-96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700" i="1" spc="-15" baseline="29320" dirty="0">
                <a:latin typeface="Arial"/>
                <a:cs typeface="Arial"/>
              </a:rPr>
              <a:t>γ</a:t>
            </a:r>
            <a:r>
              <a:rPr sz="2700" i="1" spc="-1342" baseline="29320" dirty="0">
                <a:latin typeface="Arial"/>
                <a:cs typeface="Arial"/>
              </a:rPr>
              <a:t>κ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700" i="1" spc="-1252" baseline="29320" dirty="0">
                <a:latin typeface="Arial"/>
                <a:cs typeface="Arial"/>
              </a:rPr>
              <a:t>ρ</a:t>
            </a:r>
            <a:r>
              <a:rPr sz="1800" b="1" spc="-49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700" i="1" spc="-15" baseline="29320" dirty="0">
                <a:latin typeface="Arial"/>
                <a:cs typeface="Arial"/>
              </a:rPr>
              <a:t>ί</a:t>
            </a:r>
            <a:r>
              <a:rPr sz="2700" i="1" spc="-802" baseline="29320" dirty="0">
                <a:latin typeface="Arial"/>
                <a:cs typeface="Arial"/>
              </a:rPr>
              <a:t>σ</a:t>
            </a:r>
            <a:r>
              <a:rPr sz="1800" b="1" spc="-59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700" i="1" spc="-345" baseline="29320" dirty="0">
                <a:latin typeface="Arial"/>
                <a:cs typeface="Arial"/>
              </a:rPr>
              <a:t>ε</a:t>
            </a:r>
            <a:r>
              <a:rPr sz="1800" b="1" spc="-994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700" i="1" spc="-30" baseline="29320" dirty="0">
                <a:latin typeface="Arial"/>
                <a:cs typeface="Arial"/>
              </a:rPr>
              <a:t>ι</a:t>
            </a:r>
            <a:r>
              <a:rPr sz="2700" i="1" spc="-457" baseline="29320" dirty="0">
                <a:latin typeface="Arial"/>
                <a:cs typeface="Arial"/>
              </a:rPr>
              <a:t>ς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ΣΚΕ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ΑΣΙΑ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ετών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άνω, φιαλίδιο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πολλαπλών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δόσεων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έτοιμο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προς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χρήση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0618" y="2903013"/>
            <a:ext cx="1915146" cy="11742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1" y="2650680"/>
            <a:ext cx="748508" cy="15018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40300" y="3826433"/>
            <a:ext cx="1173480" cy="1382395"/>
            <a:chOff x="10640300" y="3826433"/>
            <a:chExt cx="1173480" cy="13823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0300" y="3892321"/>
              <a:ext cx="988189" cy="1316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7359" y="4843805"/>
              <a:ext cx="118440" cy="212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77879" y="3826802"/>
              <a:ext cx="335868" cy="4971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77155" y="3826433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72"/>
                  </a:moveTo>
                  <a:lnTo>
                    <a:pt x="839" y="48895"/>
                  </a:lnTo>
                  <a:lnTo>
                    <a:pt x="2255" y="41722"/>
                  </a:lnTo>
                  <a:lnTo>
                    <a:pt x="28448" y="7569"/>
                  </a:lnTo>
                  <a:lnTo>
                    <a:pt x="56527" y="0"/>
                  </a:lnTo>
                  <a:lnTo>
                    <a:pt x="280441" y="368"/>
                  </a:lnTo>
                  <a:lnTo>
                    <a:pt x="319997" y="16838"/>
                  </a:lnTo>
                  <a:lnTo>
                    <a:pt x="336600" y="56527"/>
                  </a:lnTo>
                  <a:lnTo>
                    <a:pt x="336600" y="441731"/>
                  </a:lnTo>
                  <a:lnTo>
                    <a:pt x="336129" y="449001"/>
                  </a:lnTo>
                  <a:lnTo>
                    <a:pt x="334713" y="456171"/>
                  </a:lnTo>
                  <a:lnTo>
                    <a:pt x="308521" y="490321"/>
                  </a:lnTo>
                  <a:lnTo>
                    <a:pt x="280441" y="497890"/>
                  </a:lnTo>
                  <a:lnTo>
                    <a:pt x="56159" y="497890"/>
                  </a:lnTo>
                  <a:lnTo>
                    <a:pt x="16610" y="481418"/>
                  </a:lnTo>
                  <a:lnTo>
                    <a:pt x="0" y="441731"/>
                  </a:lnTo>
                  <a:lnTo>
                    <a:pt x="368" y="56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495" y="4380382"/>
            <a:ext cx="1586865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πολλαπλών δόσεων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ts val="1310"/>
              </a:lnSpc>
            </a:pP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6</a:t>
            </a:r>
            <a:r>
              <a:rPr sz="1100" spc="-10" dirty="0">
                <a:latin typeface="Microsoft Sans Serif"/>
                <a:cs typeface="Microsoft Sans Serif"/>
              </a:rPr>
              <a:t> δόσεις*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4265" y="4380382"/>
            <a:ext cx="1263015" cy="359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1590" marR="5080" indent="-9525">
              <a:lnSpc>
                <a:spcPts val="1310"/>
              </a:lnSpc>
              <a:spcBef>
                <a:spcPts val="15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φιαλιδίων 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10</a:t>
            </a:r>
            <a:r>
              <a:rPr sz="1100" spc="-10" dirty="0">
                <a:latin typeface="Microsoft Sans Serif"/>
                <a:cs typeface="Microsoft Sans Serif"/>
              </a:rPr>
              <a:t> φιαλίδια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543" y="1567345"/>
            <a:ext cx="106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ΦΙΑΛΙΔΙΟ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0781" y="1469415"/>
            <a:ext cx="1979930" cy="7931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ct val="89800"/>
              </a:lnSpc>
              <a:spcBef>
                <a:spcPts val="320"/>
              </a:spcBef>
            </a:pPr>
            <a:r>
              <a:rPr sz="1800" b="1" spc="-10" dirty="0">
                <a:latin typeface="Arial"/>
                <a:cs typeface="Arial"/>
              </a:rPr>
              <a:t>ΚΟΥΤΙ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ΦΙΑΛΙΔΙΩΝ </a:t>
            </a:r>
            <a:r>
              <a:rPr sz="1800" b="1" dirty="0">
                <a:latin typeface="Arial"/>
                <a:cs typeface="Arial"/>
              </a:rPr>
              <a:t>ΤΩΝ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10 </a:t>
            </a:r>
            <a:r>
              <a:rPr sz="1800" b="1" spc="-10" dirty="0">
                <a:latin typeface="Arial"/>
                <a:cs typeface="Arial"/>
              </a:rPr>
              <a:t>ΣΥΣΚΕΥΑΣΙΏΝ*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06655" y="1567345"/>
            <a:ext cx="216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ΘΗΚΗ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ΚΑΤΑΨΥΚΤΗ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83458" y="1320736"/>
            <a:ext cx="161036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sz="1800" b="1" spc="-20" dirty="0">
                <a:latin typeface="Arial"/>
                <a:cs typeface="Arial"/>
              </a:rPr>
              <a:t>ΙΣΟΘΕΡΜΙΚΟΣ </a:t>
            </a:r>
            <a:r>
              <a:rPr sz="1800" b="1" spc="-10" dirty="0">
                <a:latin typeface="Arial"/>
                <a:cs typeface="Arial"/>
              </a:rPr>
              <a:t>ΠΡΙΕΚΤΗΣ ΜΕΤΑΦΟΡΑΣ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472" y="2651048"/>
            <a:ext cx="1242707" cy="143639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7110" y="2647823"/>
            <a:ext cx="1444307" cy="144106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70974" y="3769461"/>
            <a:ext cx="1315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Ένας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καταψύκτης </a:t>
            </a:r>
            <a:r>
              <a:rPr sz="1000" b="1" dirty="0">
                <a:latin typeface="Arial"/>
                <a:cs typeface="Arial"/>
              </a:rPr>
              <a:t>βαθιάς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κατάψυξης </a:t>
            </a:r>
            <a:r>
              <a:rPr sz="1000" spc="-10" dirty="0">
                <a:latin typeface="Microsoft Sans Serif"/>
                <a:cs typeface="Microsoft Sans Serif"/>
              </a:rPr>
              <a:t>περιέχει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θήκη </a:t>
            </a:r>
            <a:r>
              <a:rPr sz="1000" spc="-30" dirty="0">
                <a:latin typeface="Microsoft Sans Serif"/>
                <a:cs typeface="Microsoft Sans Serif"/>
              </a:rPr>
              <a:t>καταψύκτη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ανά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κιβώτιο </a:t>
            </a:r>
            <a:r>
              <a:rPr sz="1000" dirty="0">
                <a:latin typeface="Microsoft Sans Serif"/>
                <a:cs typeface="Microsoft Sans Serif"/>
              </a:rPr>
              <a:t>ή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μια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μπλε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πλαστική </a:t>
            </a:r>
            <a:r>
              <a:rPr sz="1000" spc="-30" dirty="0">
                <a:latin typeface="Microsoft Sans Serif"/>
                <a:cs typeface="Microsoft Sans Serif"/>
              </a:rPr>
              <a:t>τσάντα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συσκευή </a:t>
            </a:r>
            <a:r>
              <a:rPr sz="1000" dirty="0">
                <a:latin typeface="Microsoft Sans Serif"/>
                <a:cs typeface="Microsoft Sans Serif"/>
              </a:rPr>
              <a:t>παρακολούθησης</a:t>
            </a:r>
            <a:r>
              <a:rPr sz="1000" spc="-25" dirty="0">
                <a:latin typeface="Microsoft Sans Serif"/>
                <a:cs typeface="Microsoft Sans Serif"/>
              </a:rPr>
              <a:t> σε </a:t>
            </a:r>
            <a:r>
              <a:rPr sz="1000" dirty="0">
                <a:latin typeface="Microsoft Sans Serif"/>
                <a:cs typeface="Microsoft Sans Serif"/>
              </a:rPr>
              <a:t>πραγματικό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χρόνο**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6536" y="4376420"/>
            <a:ext cx="266890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μία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θήκη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είναι </a:t>
            </a:r>
            <a:r>
              <a:rPr sz="1100" spc="-25" dirty="0">
                <a:latin typeface="Microsoft Sans Serif"/>
                <a:cs typeface="Microsoft Sans Serif"/>
              </a:rPr>
              <a:t>ένα </a:t>
            </a:r>
            <a:r>
              <a:rPr sz="1100" dirty="0">
                <a:latin typeface="Microsoft Sans Serif"/>
                <a:cs typeface="Microsoft Sans Serif"/>
              </a:rPr>
              <a:t>σφραγισμένο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εντός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ισοθερμικού κιβωτίου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48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-72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χαρτοκιβώτια ανάλογα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20" dirty="0">
                <a:latin typeface="Microsoft Sans Serif"/>
                <a:cs typeface="Microsoft Sans Serif"/>
              </a:rPr>
              <a:t> την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 rot="20220000">
            <a:off x="798160" y="3440279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0220000">
            <a:off x="3495679" y="3352540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9275" y="1999805"/>
            <a:ext cx="650519" cy="135539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477155" y="2044801"/>
            <a:ext cx="337185" cy="498475"/>
            <a:chOff x="11477155" y="2044801"/>
            <a:chExt cx="337185" cy="4984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77879" y="2045169"/>
              <a:ext cx="335868" cy="49715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477155" y="2044801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59"/>
                  </a:moveTo>
                  <a:lnTo>
                    <a:pt x="839" y="48887"/>
                  </a:lnTo>
                  <a:lnTo>
                    <a:pt x="2255" y="41714"/>
                  </a:lnTo>
                  <a:lnTo>
                    <a:pt x="28448" y="7556"/>
                  </a:lnTo>
                  <a:lnTo>
                    <a:pt x="56527" y="0"/>
                  </a:lnTo>
                  <a:lnTo>
                    <a:pt x="280441" y="355"/>
                  </a:lnTo>
                  <a:lnTo>
                    <a:pt x="319997" y="16825"/>
                  </a:lnTo>
                  <a:lnTo>
                    <a:pt x="336600" y="56515"/>
                  </a:lnTo>
                  <a:lnTo>
                    <a:pt x="336600" y="441718"/>
                  </a:lnTo>
                  <a:lnTo>
                    <a:pt x="336129" y="448990"/>
                  </a:lnTo>
                  <a:lnTo>
                    <a:pt x="334713" y="456163"/>
                  </a:lnTo>
                  <a:lnTo>
                    <a:pt x="308521" y="490321"/>
                  </a:lnTo>
                  <a:lnTo>
                    <a:pt x="280441" y="497878"/>
                  </a:lnTo>
                  <a:lnTo>
                    <a:pt x="56159" y="497878"/>
                  </a:lnTo>
                  <a:lnTo>
                    <a:pt x="16610" y="481407"/>
                  </a:lnTo>
                  <a:lnTo>
                    <a:pt x="0" y="441718"/>
                  </a:lnTo>
                  <a:lnTo>
                    <a:pt x="368" y="56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77463" y="2324061"/>
            <a:ext cx="130111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1100" b="1" spc="-30" dirty="0">
                <a:latin typeface="Arial"/>
                <a:cs typeface="Arial"/>
              </a:rPr>
              <a:t>Το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χύδην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φορτίο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8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θήκες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ανά </a:t>
            </a:r>
            <a:r>
              <a:rPr sz="1100" spc="-10" dirty="0">
                <a:latin typeface="Microsoft Sans Serif"/>
                <a:cs typeface="Microsoft Sans Serif"/>
              </a:rPr>
              <a:t>κιβώτιο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1 </a:t>
            </a:r>
            <a:r>
              <a:rPr sz="1100" spc="-10" dirty="0">
                <a:latin typeface="Microsoft Sans Serif"/>
                <a:cs typeface="Microsoft Sans Serif"/>
              </a:rPr>
              <a:t>συσκευή </a:t>
            </a:r>
            <a:r>
              <a:rPr sz="1100" dirty="0">
                <a:latin typeface="Microsoft Sans Serif"/>
                <a:cs typeface="Microsoft Sans Serif"/>
              </a:rPr>
              <a:t>παρακολούθησης</a:t>
            </a:r>
            <a:r>
              <a:rPr sz="1100" spc="-25" dirty="0">
                <a:latin typeface="Microsoft Sans Serif"/>
                <a:cs typeface="Microsoft Sans Serif"/>
              </a:rPr>
              <a:t> σε </a:t>
            </a:r>
            <a:r>
              <a:rPr sz="1100" dirty="0">
                <a:latin typeface="Microsoft Sans Serif"/>
                <a:cs typeface="Microsoft Sans Serif"/>
              </a:rPr>
              <a:t>πραγματικό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χρόνο**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441" y="5227205"/>
            <a:ext cx="11406505" cy="727075"/>
          </a:xfrm>
          <a:custGeom>
            <a:avLst/>
            <a:gdLst/>
            <a:ahLst/>
            <a:cxnLst/>
            <a:rect l="l" t="t" r="r" b="b"/>
            <a:pathLst>
              <a:path w="11406505" h="727075">
                <a:moveTo>
                  <a:pt x="11405882" y="0"/>
                </a:moveTo>
                <a:lnTo>
                  <a:pt x="0" y="0"/>
                </a:lnTo>
                <a:lnTo>
                  <a:pt x="0" y="726833"/>
                </a:lnTo>
                <a:lnTo>
                  <a:pt x="5703112" y="726833"/>
                </a:lnTo>
                <a:lnTo>
                  <a:pt x="11405882" y="726833"/>
                </a:lnTo>
                <a:lnTo>
                  <a:pt x="1140588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7146" y="5327548"/>
            <a:ext cx="10655300" cy="36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ΣΗΜΕΊΩΣΗ:</a:t>
            </a:r>
            <a:r>
              <a:rPr sz="9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φιαλιδίου,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dirty="0">
                <a:latin typeface="Microsoft Sans Serif"/>
                <a:cs typeface="Microsoft Sans Serif"/>
              </a:rPr>
              <a:t> πώματος,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dirty="0">
                <a:latin typeface="Microsoft Sans Serif"/>
                <a:cs typeface="Microsoft Sans Serif"/>
              </a:rPr>
              <a:t> και η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καλλιτεχνική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απεικόνιση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διαφέρουν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παρασκευής,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τον </a:t>
            </a:r>
            <a:r>
              <a:rPr sz="1100" spc="-10" dirty="0">
                <a:latin typeface="Microsoft Sans Serif"/>
                <a:cs typeface="Microsoft Sans Serif"/>
              </a:rPr>
              <a:t>προμηθευτή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ή/και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ένδειξη.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Οι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παραπάνω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εικόνες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είναι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επεξηγηματικές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παρουσιάζουν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πολλαπλών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δόσεων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προορίζεται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άτομα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7146" y="5661621"/>
            <a:ext cx="9878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Microsoft Sans Serif"/>
                <a:cs typeface="Microsoft Sans Serif"/>
              </a:rPr>
              <a:t>ηλικίας </a:t>
            </a:r>
            <a:r>
              <a:rPr sz="1100" dirty="0">
                <a:latin typeface="Microsoft Sans Serif"/>
                <a:cs typeface="Microsoft Sans Serif"/>
              </a:rPr>
              <a:t>12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ετών και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άνω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είναι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έτοιμο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προς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χρήση.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εκτιμώμενο </a:t>
            </a:r>
            <a:r>
              <a:rPr sz="1100" spc="-30" dirty="0">
                <a:latin typeface="Microsoft Sans Serif"/>
                <a:cs typeface="Microsoft Sans Serif"/>
              </a:rPr>
              <a:t>μέγεθος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των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θηκών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υπόκειται </a:t>
            </a:r>
            <a:r>
              <a:rPr sz="1100" dirty="0">
                <a:latin typeface="Microsoft Sans Serif"/>
                <a:cs typeface="Microsoft Sans Serif"/>
              </a:rPr>
              <a:t>σε </a:t>
            </a:r>
            <a:r>
              <a:rPr sz="1100" spc="-25" dirty="0">
                <a:latin typeface="Microsoft Sans Serif"/>
                <a:cs typeface="Microsoft Sans Serif"/>
              </a:rPr>
              <a:t>αλλαγές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 βάση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μονάδα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071446" y="1609559"/>
            <a:ext cx="7190105" cy="3556635"/>
            <a:chOff x="2071446" y="1609559"/>
            <a:chExt cx="7190105" cy="3556635"/>
          </a:xfrm>
        </p:grpSpPr>
        <p:sp>
          <p:nvSpPr>
            <p:cNvPr id="34" name="object 34"/>
            <p:cNvSpPr/>
            <p:nvPr/>
          </p:nvSpPr>
          <p:spPr>
            <a:xfrm>
              <a:off x="2263686" y="1609559"/>
              <a:ext cx="6777355" cy="3556635"/>
            </a:xfrm>
            <a:custGeom>
              <a:avLst/>
              <a:gdLst/>
              <a:ahLst/>
              <a:cxnLst/>
              <a:rect l="l" t="t" r="r" b="b"/>
              <a:pathLst>
                <a:path w="6777355" h="3556635">
                  <a:moveTo>
                    <a:pt x="0" y="0"/>
                  </a:moveTo>
                  <a:lnTo>
                    <a:pt x="0" y="3556076"/>
                  </a:lnTo>
                </a:path>
                <a:path w="6777355" h="3556635">
                  <a:moveTo>
                    <a:pt x="6776999" y="0"/>
                  </a:moveTo>
                  <a:lnTo>
                    <a:pt x="6776999" y="3556076"/>
                  </a:lnTo>
                </a:path>
                <a:path w="6777355" h="3556635">
                  <a:moveTo>
                    <a:pt x="3268433" y="0"/>
                  </a:moveTo>
                  <a:lnTo>
                    <a:pt x="3268433" y="3556076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71446" y="323171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66" y="7472"/>
                  </a:lnTo>
                  <a:lnTo>
                    <a:pt x="110515" y="29527"/>
                  </a:lnTo>
                  <a:lnTo>
                    <a:pt x="64614" y="64622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6"/>
                  </a:lnTo>
                  <a:lnTo>
                    <a:pt x="16700" y="305123"/>
                  </a:lnTo>
                  <a:lnTo>
                    <a:pt x="45614" y="355192"/>
                  </a:lnTo>
                  <a:lnTo>
                    <a:pt x="86314" y="395747"/>
                  </a:lnTo>
                  <a:lnTo>
                    <a:pt x="136382" y="424652"/>
                  </a:lnTo>
                  <a:lnTo>
                    <a:pt x="191764" y="439483"/>
                  </a:lnTo>
                  <a:lnTo>
                    <a:pt x="220675" y="441363"/>
                  </a:lnTo>
                  <a:lnTo>
                    <a:pt x="249585" y="439483"/>
                  </a:lnTo>
                  <a:lnTo>
                    <a:pt x="305116" y="424652"/>
                  </a:lnTo>
                  <a:lnTo>
                    <a:pt x="355180" y="395747"/>
                  </a:lnTo>
                  <a:lnTo>
                    <a:pt x="395739" y="355192"/>
                  </a:lnTo>
                  <a:lnTo>
                    <a:pt x="424650" y="305123"/>
                  </a:lnTo>
                  <a:lnTo>
                    <a:pt x="439472" y="249596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39" y="86325"/>
                  </a:lnTo>
                  <a:lnTo>
                    <a:pt x="355180" y="45621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20836" y="3324237"/>
              <a:ext cx="143510" cy="259079"/>
            </a:xfrm>
            <a:custGeom>
              <a:avLst/>
              <a:gdLst/>
              <a:ahLst/>
              <a:cxnLst/>
              <a:rect l="l" t="t" r="r" b="b"/>
              <a:pathLst>
                <a:path w="143510" h="259079">
                  <a:moveTo>
                    <a:pt x="0" y="0"/>
                  </a:moveTo>
                  <a:lnTo>
                    <a:pt x="142925" y="129247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11444" y="323171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71" y="7472"/>
                  </a:lnTo>
                  <a:lnTo>
                    <a:pt x="110515" y="29527"/>
                  </a:lnTo>
                  <a:lnTo>
                    <a:pt x="64614" y="64622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6"/>
                  </a:lnTo>
                  <a:lnTo>
                    <a:pt x="16700" y="305123"/>
                  </a:lnTo>
                  <a:lnTo>
                    <a:pt x="45614" y="355192"/>
                  </a:lnTo>
                  <a:lnTo>
                    <a:pt x="86314" y="395747"/>
                  </a:lnTo>
                  <a:lnTo>
                    <a:pt x="136384" y="424652"/>
                  </a:lnTo>
                  <a:lnTo>
                    <a:pt x="191770" y="439483"/>
                  </a:lnTo>
                  <a:lnTo>
                    <a:pt x="220675" y="441363"/>
                  </a:lnTo>
                  <a:lnTo>
                    <a:pt x="249585" y="439483"/>
                  </a:lnTo>
                  <a:lnTo>
                    <a:pt x="305116" y="424652"/>
                  </a:lnTo>
                  <a:lnTo>
                    <a:pt x="355185" y="395747"/>
                  </a:lnTo>
                  <a:lnTo>
                    <a:pt x="395741" y="355192"/>
                  </a:lnTo>
                  <a:lnTo>
                    <a:pt x="424650" y="305123"/>
                  </a:lnTo>
                  <a:lnTo>
                    <a:pt x="439472" y="249596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41" y="86325"/>
                  </a:lnTo>
                  <a:lnTo>
                    <a:pt x="355185" y="45621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0835" y="3324237"/>
              <a:ext cx="143510" cy="259079"/>
            </a:xfrm>
            <a:custGeom>
              <a:avLst/>
              <a:gdLst/>
              <a:ahLst/>
              <a:cxnLst/>
              <a:rect l="l" t="t" r="r" b="b"/>
              <a:pathLst>
                <a:path w="143510" h="259079">
                  <a:moveTo>
                    <a:pt x="0" y="0"/>
                  </a:moveTo>
                  <a:lnTo>
                    <a:pt x="142925" y="129247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19642" y="323171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20675" y="0"/>
                  </a:moveTo>
                  <a:lnTo>
                    <a:pt x="163571" y="7472"/>
                  </a:lnTo>
                  <a:lnTo>
                    <a:pt x="110515" y="29527"/>
                  </a:lnTo>
                  <a:lnTo>
                    <a:pt x="64619" y="64622"/>
                  </a:lnTo>
                  <a:lnTo>
                    <a:pt x="29514" y="110528"/>
                  </a:lnTo>
                  <a:lnTo>
                    <a:pt x="7470" y="163579"/>
                  </a:lnTo>
                  <a:lnTo>
                    <a:pt x="0" y="220687"/>
                  </a:lnTo>
                  <a:lnTo>
                    <a:pt x="1879" y="249596"/>
                  </a:lnTo>
                  <a:lnTo>
                    <a:pt x="16705" y="305123"/>
                  </a:lnTo>
                  <a:lnTo>
                    <a:pt x="45616" y="355192"/>
                  </a:lnTo>
                  <a:lnTo>
                    <a:pt x="86320" y="395747"/>
                  </a:lnTo>
                  <a:lnTo>
                    <a:pt x="136384" y="424652"/>
                  </a:lnTo>
                  <a:lnTo>
                    <a:pt x="191770" y="439483"/>
                  </a:lnTo>
                  <a:lnTo>
                    <a:pt x="220675" y="441363"/>
                  </a:lnTo>
                  <a:lnTo>
                    <a:pt x="249591" y="439483"/>
                  </a:lnTo>
                  <a:lnTo>
                    <a:pt x="305123" y="424652"/>
                  </a:lnTo>
                  <a:lnTo>
                    <a:pt x="355191" y="395747"/>
                  </a:lnTo>
                  <a:lnTo>
                    <a:pt x="395741" y="355192"/>
                  </a:lnTo>
                  <a:lnTo>
                    <a:pt x="424652" y="305123"/>
                  </a:lnTo>
                  <a:lnTo>
                    <a:pt x="439483" y="249596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2" y="136395"/>
                  </a:lnTo>
                  <a:lnTo>
                    <a:pt x="395741" y="86325"/>
                  </a:lnTo>
                  <a:lnTo>
                    <a:pt x="355191" y="45621"/>
                  </a:lnTo>
                  <a:lnTo>
                    <a:pt x="305123" y="16711"/>
                  </a:lnTo>
                  <a:lnTo>
                    <a:pt x="249591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70480" y="3324237"/>
              <a:ext cx="141605" cy="259079"/>
            </a:xfrm>
            <a:custGeom>
              <a:avLst/>
              <a:gdLst/>
              <a:ahLst/>
              <a:cxnLst/>
              <a:rect l="l" t="t" r="r" b="b"/>
              <a:pathLst>
                <a:path w="141604" h="259079">
                  <a:moveTo>
                    <a:pt x="0" y="0"/>
                  </a:moveTo>
                  <a:lnTo>
                    <a:pt x="141122" y="129247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0136" y="5772137"/>
            <a:ext cx="11449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*</a:t>
            </a:r>
            <a:r>
              <a:rPr sz="1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*</a:t>
            </a:r>
            <a:r>
              <a:rPr sz="9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Τ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α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κουτιά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φιαλιδίων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10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συσκευασιών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είναι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η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διαθέσιμη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μορφή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προϊόντος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για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το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φιαλίδιο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πολλαπλών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δόσεων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για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άτομα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ηλικίας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12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ετών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και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άνω,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έτοιμο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προς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χρήση.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Επιλεγμένες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αγορές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μπορούν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να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παραλάβουν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μορφή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για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δίσκους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195 φιαλιδίων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με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βάση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διαθεσιμότητα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και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την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προηγούμενη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εναρμόνιση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με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την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αγορά.</a:t>
            </a:r>
            <a:endParaRPr sz="900">
              <a:latin typeface="Microsoft Sans Serif"/>
              <a:cs typeface="Microsoft Sans Serif"/>
            </a:endParaRPr>
          </a:p>
          <a:p>
            <a:pPr marL="12700" marR="35052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**Ο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καταγραφέας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εντός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κάθε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κουτιού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μπορεί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να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διαφέρει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ελάχιστα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με βάση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τις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επιλεγμένες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αγορές.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Μια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πρόσθετη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έκδοση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της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συσκευής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παρακολούθησης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θερμοκρασίας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Controlant, ο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καταγραφέας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Controlant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SAGA</a:t>
            </a:r>
            <a:r>
              <a:rPr sz="9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είναι διαθέσιμη.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72926" y="147243"/>
            <a:ext cx="456844" cy="461517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95" y="3583967"/>
            <a:ext cx="4225290" cy="145669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270"/>
              </a:spcBef>
            </a:pPr>
            <a:r>
              <a:rPr sz="2000" b="1" dirty="0">
                <a:solidFill>
                  <a:srgbClr val="F2CD09"/>
                </a:solidFill>
                <a:latin typeface="Arial"/>
                <a:cs typeface="Arial"/>
              </a:rPr>
              <a:t>Κίτρινο</a:t>
            </a:r>
            <a:r>
              <a:rPr sz="2000" b="1" spc="-35" dirty="0">
                <a:solidFill>
                  <a:srgbClr val="F2CD0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2CD09"/>
                </a:solidFill>
                <a:latin typeface="Arial"/>
                <a:cs typeface="Arial"/>
              </a:rPr>
              <a:t>πώμα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50"/>
              </a:lnSpc>
              <a:spcBef>
                <a:spcPts val="1290"/>
              </a:spcBef>
            </a:pP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μηνών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εώς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ετών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χρειάζεται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αραίωση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χρήση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,Omicron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JN.1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spc="-10" dirty="0">
                <a:latin typeface="Microsoft Sans Serif"/>
                <a:cs typeface="Microsoft Sans Serif"/>
              </a:rPr>
              <a:t>Φιαλίδιο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πολλαπλών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δόσεων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7914" y="3605403"/>
            <a:ext cx="449643" cy="4546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38022"/>
            <a:ext cx="5935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Άμεσες</a:t>
            </a:r>
            <a:r>
              <a:rPr sz="2400" spc="-100" dirty="0"/>
              <a:t> </a:t>
            </a:r>
            <a:r>
              <a:rPr sz="2400" spc="-30" dirty="0"/>
              <a:t>αποστολές</a:t>
            </a:r>
            <a:r>
              <a:rPr sz="2400" spc="-100" dirty="0"/>
              <a:t> </a:t>
            </a:r>
            <a:r>
              <a:rPr sz="2400" spc="-30" dirty="0"/>
              <a:t>στα</a:t>
            </a:r>
            <a:r>
              <a:rPr sz="2400" spc="-95" dirty="0"/>
              <a:t> </a:t>
            </a:r>
            <a:r>
              <a:rPr sz="2400" dirty="0"/>
              <a:t>σημεία</a:t>
            </a:r>
            <a:r>
              <a:rPr sz="2400" spc="-105" dirty="0"/>
              <a:t> </a:t>
            </a:r>
            <a:r>
              <a:rPr sz="2400" spc="-10" dirty="0"/>
              <a:t>εμβολιασμού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3438" y="1083602"/>
            <a:ext cx="11308080" cy="369570"/>
          </a:xfrm>
          <a:custGeom>
            <a:avLst/>
            <a:gdLst/>
            <a:ahLst/>
            <a:cxnLst/>
            <a:rect l="l" t="t" r="r" b="b"/>
            <a:pathLst>
              <a:path w="11308080" h="369569">
                <a:moveTo>
                  <a:pt x="11307597" y="0"/>
                </a:moveTo>
                <a:lnTo>
                  <a:pt x="0" y="0"/>
                </a:lnTo>
                <a:lnTo>
                  <a:pt x="0" y="369354"/>
                </a:lnTo>
                <a:lnTo>
                  <a:pt x="5653798" y="369354"/>
                </a:lnTo>
                <a:lnTo>
                  <a:pt x="11307597" y="369354"/>
                </a:lnTo>
                <a:lnTo>
                  <a:pt x="113075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416" y="668413"/>
            <a:ext cx="11187430" cy="7505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</a:t>
            </a:r>
            <a:r>
              <a:rPr sz="1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προορίζονται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εκπαιδευτικούς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κανονιστικές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  <a:spcBef>
                <a:spcPts val="105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ΕΠΙΣΚΟΠΗΣΗ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ΣΥΣΚΕΥΑΣΙΑΣ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μηνών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εώς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ετών,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φιαλίδιο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πολλαπλών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δόσεων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χρειάζεται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αραίωση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0321" y="2902750"/>
            <a:ext cx="1915787" cy="11755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420" y="2650324"/>
            <a:ext cx="748508" cy="15029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39984" y="3892677"/>
            <a:ext cx="989330" cy="1316355"/>
            <a:chOff x="10639984" y="3892677"/>
            <a:chExt cx="989330" cy="1316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9984" y="3892677"/>
              <a:ext cx="989160" cy="1316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1593" y="4847755"/>
              <a:ext cx="129971" cy="2019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5495" y="4378947"/>
            <a:ext cx="15855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πολλαπλών δόσεων</a:t>
            </a:r>
            <a:endParaRPr sz="1100">
              <a:latin typeface="Microsoft Sans Serif"/>
              <a:cs typeface="Microsoft Sans Serif"/>
            </a:endParaRPr>
          </a:p>
          <a:p>
            <a:pPr marL="1270" algn="ctr">
              <a:lnSpc>
                <a:spcPts val="1320"/>
              </a:lnSpc>
            </a:pP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3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δόσεις*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4265" y="4378947"/>
            <a:ext cx="12630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φιαλιδίων περιέχει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10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1861" y="1654822"/>
            <a:ext cx="197929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8279" marR="5080" indent="-196215">
              <a:lnSpc>
                <a:spcPts val="1510"/>
              </a:lnSpc>
              <a:spcBef>
                <a:spcPts val="290"/>
              </a:spcBef>
            </a:pPr>
            <a:r>
              <a:rPr sz="1400" b="1" spc="-10" dirty="0">
                <a:latin typeface="Arial"/>
                <a:cs typeface="Arial"/>
              </a:rPr>
              <a:t>ΚΟΥΤΙ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ΦΙΑΛΙΔΙΩΝ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ΤΩΝ 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ΣΥΣΚΕΥΑΣΙΏΝ*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665" y="1601546"/>
            <a:ext cx="735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5630" algn="l"/>
              </a:tabLst>
            </a:pPr>
            <a:r>
              <a:rPr sz="1400" b="1" spc="-10" dirty="0">
                <a:latin typeface="Arial"/>
                <a:cs typeface="Arial"/>
              </a:rPr>
              <a:t>ΦΙΑΛΙΔΙΟ</a:t>
            </a:r>
            <a:r>
              <a:rPr sz="1400" b="1" dirty="0">
                <a:latin typeface="Arial"/>
                <a:cs typeface="Arial"/>
              </a:rPr>
              <a:t>	ΘΗΚΗ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ΚΑΤΑΨΥΚΤΗ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2343" y="1506143"/>
            <a:ext cx="207327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06400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latin typeface="Arial"/>
                <a:cs typeface="Arial"/>
              </a:rPr>
              <a:t>ΙΣΟΘΕΡΜΙΚΟΣ </a:t>
            </a:r>
            <a:r>
              <a:rPr sz="1400" b="1" dirty="0">
                <a:latin typeface="Arial"/>
                <a:cs typeface="Arial"/>
              </a:rPr>
              <a:t>ΠΡΙΕΚΤΗΣ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ΜΕΤΑΦΟΡΑΣ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117" y="2651048"/>
            <a:ext cx="1242352" cy="14360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36754" y="2648534"/>
            <a:ext cx="1445031" cy="144071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70974" y="3769461"/>
            <a:ext cx="1315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Ένας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καταψύκτης </a:t>
            </a:r>
            <a:r>
              <a:rPr sz="1000" b="1" dirty="0">
                <a:latin typeface="Arial"/>
                <a:cs typeface="Arial"/>
              </a:rPr>
              <a:t>βαθιάς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κατάψυξης </a:t>
            </a:r>
            <a:r>
              <a:rPr sz="1000" spc="-10" dirty="0">
                <a:latin typeface="Microsoft Sans Serif"/>
                <a:cs typeface="Microsoft Sans Serif"/>
              </a:rPr>
              <a:t>περιέχει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θήκη </a:t>
            </a:r>
            <a:r>
              <a:rPr sz="1000" spc="-25" dirty="0">
                <a:latin typeface="Microsoft Sans Serif"/>
                <a:cs typeface="Microsoft Sans Serif"/>
              </a:rPr>
              <a:t>καταψύκτη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ανά</a:t>
            </a:r>
            <a:r>
              <a:rPr sz="1000" spc="-10" dirty="0">
                <a:latin typeface="Microsoft Sans Serif"/>
                <a:cs typeface="Microsoft Sans Serif"/>
              </a:rPr>
              <a:t> κιβώτιο </a:t>
            </a:r>
            <a:r>
              <a:rPr sz="1000" dirty="0">
                <a:latin typeface="Microsoft Sans Serif"/>
                <a:cs typeface="Microsoft Sans Serif"/>
              </a:rPr>
              <a:t>ή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μια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μπλε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πλαστική </a:t>
            </a:r>
            <a:r>
              <a:rPr sz="1000" spc="-30" dirty="0">
                <a:latin typeface="Microsoft Sans Serif"/>
                <a:cs typeface="Microsoft Sans Serif"/>
              </a:rPr>
              <a:t>τσάντα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συσκευή </a:t>
            </a:r>
            <a:r>
              <a:rPr sz="1000" dirty="0">
                <a:latin typeface="Microsoft Sans Serif"/>
                <a:cs typeface="Microsoft Sans Serif"/>
              </a:rPr>
              <a:t>παρακολούθησης</a:t>
            </a:r>
            <a:r>
              <a:rPr sz="1000" spc="-25" dirty="0">
                <a:latin typeface="Microsoft Sans Serif"/>
                <a:cs typeface="Microsoft Sans Serif"/>
              </a:rPr>
              <a:t> σε </a:t>
            </a:r>
            <a:r>
              <a:rPr sz="1000" dirty="0">
                <a:latin typeface="Microsoft Sans Serif"/>
                <a:cs typeface="Microsoft Sans Serif"/>
              </a:rPr>
              <a:t>πραγματικό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χρόνο**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6536" y="4377868"/>
            <a:ext cx="266890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997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μία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θήκη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είναι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ένα </a:t>
            </a:r>
            <a:r>
              <a:rPr sz="1100" dirty="0">
                <a:latin typeface="Microsoft Sans Serif"/>
                <a:cs typeface="Microsoft Sans Serif"/>
              </a:rPr>
              <a:t>σφραγισμένο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40" dirty="0">
                <a:latin typeface="Microsoft Sans Serif"/>
                <a:cs typeface="Microsoft Sans Serif"/>
              </a:rPr>
              <a:t> εντός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ισοθερμικού κιβωτίου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48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-72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χαρτοκιβώτια ανάλογα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 rot="20220000">
            <a:off x="798160" y="3440279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20220000">
            <a:off x="3495679" y="3352540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08919" y="2000516"/>
            <a:ext cx="651598" cy="135503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1477155" y="3826433"/>
            <a:ext cx="337185" cy="498475"/>
            <a:chOff x="11477155" y="3826433"/>
            <a:chExt cx="337185" cy="49847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77879" y="3826802"/>
              <a:ext cx="335868" cy="49715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477155" y="3826433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72"/>
                  </a:moveTo>
                  <a:lnTo>
                    <a:pt x="839" y="48895"/>
                  </a:lnTo>
                  <a:lnTo>
                    <a:pt x="2255" y="41722"/>
                  </a:lnTo>
                  <a:lnTo>
                    <a:pt x="28448" y="7569"/>
                  </a:lnTo>
                  <a:lnTo>
                    <a:pt x="56527" y="0"/>
                  </a:lnTo>
                  <a:lnTo>
                    <a:pt x="280441" y="368"/>
                  </a:lnTo>
                  <a:lnTo>
                    <a:pt x="319997" y="16838"/>
                  </a:lnTo>
                  <a:lnTo>
                    <a:pt x="336600" y="56527"/>
                  </a:lnTo>
                  <a:lnTo>
                    <a:pt x="336600" y="441731"/>
                  </a:lnTo>
                  <a:lnTo>
                    <a:pt x="336129" y="449001"/>
                  </a:lnTo>
                  <a:lnTo>
                    <a:pt x="334713" y="456171"/>
                  </a:lnTo>
                  <a:lnTo>
                    <a:pt x="308521" y="490321"/>
                  </a:lnTo>
                  <a:lnTo>
                    <a:pt x="280441" y="497890"/>
                  </a:lnTo>
                  <a:lnTo>
                    <a:pt x="56159" y="497890"/>
                  </a:lnTo>
                  <a:lnTo>
                    <a:pt x="16610" y="481418"/>
                  </a:lnTo>
                  <a:lnTo>
                    <a:pt x="0" y="441731"/>
                  </a:lnTo>
                  <a:lnTo>
                    <a:pt x="368" y="56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1477155" y="2044801"/>
            <a:ext cx="337185" cy="498475"/>
            <a:chOff x="11477155" y="2044801"/>
            <a:chExt cx="337185" cy="4984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77879" y="2045169"/>
              <a:ext cx="335868" cy="49715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477155" y="2044801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59"/>
                  </a:moveTo>
                  <a:lnTo>
                    <a:pt x="839" y="48887"/>
                  </a:lnTo>
                  <a:lnTo>
                    <a:pt x="2255" y="41714"/>
                  </a:lnTo>
                  <a:lnTo>
                    <a:pt x="28448" y="7556"/>
                  </a:lnTo>
                  <a:lnTo>
                    <a:pt x="56527" y="0"/>
                  </a:lnTo>
                  <a:lnTo>
                    <a:pt x="280441" y="355"/>
                  </a:lnTo>
                  <a:lnTo>
                    <a:pt x="319997" y="16825"/>
                  </a:lnTo>
                  <a:lnTo>
                    <a:pt x="336600" y="56515"/>
                  </a:lnTo>
                  <a:lnTo>
                    <a:pt x="336600" y="441718"/>
                  </a:lnTo>
                  <a:lnTo>
                    <a:pt x="336129" y="448990"/>
                  </a:lnTo>
                  <a:lnTo>
                    <a:pt x="334713" y="456163"/>
                  </a:lnTo>
                  <a:lnTo>
                    <a:pt x="308521" y="490321"/>
                  </a:lnTo>
                  <a:lnTo>
                    <a:pt x="280441" y="497878"/>
                  </a:lnTo>
                  <a:lnTo>
                    <a:pt x="56159" y="497878"/>
                  </a:lnTo>
                  <a:lnTo>
                    <a:pt x="16610" y="481407"/>
                  </a:lnTo>
                  <a:lnTo>
                    <a:pt x="0" y="441718"/>
                  </a:lnTo>
                  <a:lnTo>
                    <a:pt x="368" y="56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77463" y="2324061"/>
            <a:ext cx="130111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1100" b="1" spc="-30" dirty="0">
                <a:latin typeface="Arial"/>
                <a:cs typeface="Arial"/>
              </a:rPr>
              <a:t>Το </a:t>
            </a:r>
            <a:r>
              <a:rPr sz="1100" b="1" dirty="0">
                <a:latin typeface="Arial"/>
                <a:cs typeface="Arial"/>
              </a:rPr>
              <a:t>χύδην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φορτίο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8</a:t>
            </a:r>
            <a:r>
              <a:rPr sz="1100" spc="-10" dirty="0">
                <a:latin typeface="Microsoft Sans Serif"/>
                <a:cs typeface="Microsoft Sans Serif"/>
              </a:rPr>
              <a:t> θήκες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ανά </a:t>
            </a:r>
            <a:r>
              <a:rPr sz="1100" spc="-10" dirty="0">
                <a:latin typeface="Microsoft Sans Serif"/>
                <a:cs typeface="Microsoft Sans Serif"/>
              </a:rPr>
              <a:t>κιβώτιο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1 </a:t>
            </a:r>
            <a:r>
              <a:rPr sz="1100" spc="-10" dirty="0">
                <a:latin typeface="Microsoft Sans Serif"/>
                <a:cs typeface="Microsoft Sans Serif"/>
              </a:rPr>
              <a:t>συσκευή </a:t>
            </a:r>
            <a:r>
              <a:rPr sz="1100" dirty="0">
                <a:latin typeface="Microsoft Sans Serif"/>
                <a:cs typeface="Microsoft Sans Serif"/>
              </a:rPr>
              <a:t>παρακολούθησης</a:t>
            </a:r>
            <a:r>
              <a:rPr sz="1100" spc="-25" dirty="0">
                <a:latin typeface="Microsoft Sans Serif"/>
                <a:cs typeface="Microsoft Sans Serif"/>
              </a:rPr>
              <a:t> σε </a:t>
            </a:r>
            <a:r>
              <a:rPr sz="1100" spc="-10" dirty="0">
                <a:latin typeface="Microsoft Sans Serif"/>
                <a:cs typeface="Microsoft Sans Serif"/>
              </a:rPr>
              <a:t>πραγματικό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χρόνο**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65" y="5227916"/>
            <a:ext cx="11405235" cy="725805"/>
          </a:xfrm>
          <a:custGeom>
            <a:avLst/>
            <a:gdLst/>
            <a:ahLst/>
            <a:cxnLst/>
            <a:rect l="l" t="t" r="r" b="b"/>
            <a:pathLst>
              <a:path w="11405235" h="725804">
                <a:moveTo>
                  <a:pt x="11405158" y="0"/>
                </a:moveTo>
                <a:lnTo>
                  <a:pt x="0" y="0"/>
                </a:lnTo>
                <a:lnTo>
                  <a:pt x="0" y="725398"/>
                </a:lnTo>
                <a:lnTo>
                  <a:pt x="5702757" y="725398"/>
                </a:lnTo>
                <a:lnTo>
                  <a:pt x="11405158" y="725398"/>
                </a:lnTo>
                <a:lnTo>
                  <a:pt x="1140515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8225" y="5327548"/>
            <a:ext cx="10654665" cy="52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ΣΗΜΕΊΩΣΗ:</a:t>
            </a:r>
            <a:r>
              <a:rPr sz="9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φιαλιδίου,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dirty="0">
                <a:latin typeface="Microsoft Sans Serif"/>
                <a:cs typeface="Microsoft Sans Serif"/>
              </a:rPr>
              <a:t> πώματος,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 η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καλλιτεχνική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απεικόνιση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διαφέρουν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παρασκευής,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τον </a:t>
            </a:r>
            <a:r>
              <a:rPr sz="1100" spc="-10" dirty="0">
                <a:latin typeface="Microsoft Sans Serif"/>
                <a:cs typeface="Microsoft Sans Serif"/>
              </a:rPr>
              <a:t>προμηθευτή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ή/και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ένδειξη.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Οι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παραπάνω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εικόνες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είναι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επεξηγηματικές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παρουσιάζουν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πολλαπλών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δόσεων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προορίζεται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άτομα ηλικίας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6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μηνών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εώς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ετών.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εκτιμώμενο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μέγεθος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των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θηκών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υπόκειται </a:t>
            </a:r>
            <a:r>
              <a:rPr sz="1100" dirty="0">
                <a:latin typeface="Microsoft Sans Serif"/>
                <a:cs typeface="Microsoft Sans Serif"/>
              </a:rPr>
              <a:t>σε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αλλαγές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μονάδα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071077" y="1610283"/>
            <a:ext cx="7190740" cy="3555365"/>
            <a:chOff x="2071077" y="1610283"/>
            <a:chExt cx="7190740" cy="3555365"/>
          </a:xfrm>
        </p:grpSpPr>
        <p:sp>
          <p:nvSpPr>
            <p:cNvPr id="33" name="object 33"/>
            <p:cNvSpPr/>
            <p:nvPr/>
          </p:nvSpPr>
          <p:spPr>
            <a:xfrm>
              <a:off x="2263317" y="1610283"/>
              <a:ext cx="6778625" cy="3555365"/>
            </a:xfrm>
            <a:custGeom>
              <a:avLst/>
              <a:gdLst/>
              <a:ahLst/>
              <a:cxnLst/>
              <a:rect l="l" t="t" r="r" b="b"/>
              <a:pathLst>
                <a:path w="6778625" h="3555365">
                  <a:moveTo>
                    <a:pt x="0" y="0"/>
                  </a:moveTo>
                  <a:lnTo>
                    <a:pt x="0" y="3555352"/>
                  </a:lnTo>
                </a:path>
                <a:path w="6778625" h="3555365">
                  <a:moveTo>
                    <a:pt x="6778078" y="0"/>
                  </a:moveTo>
                  <a:lnTo>
                    <a:pt x="6778078" y="3555352"/>
                  </a:lnTo>
                </a:path>
                <a:path w="6778625" h="3555365">
                  <a:moveTo>
                    <a:pt x="3268446" y="0"/>
                  </a:moveTo>
                  <a:lnTo>
                    <a:pt x="3268446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71077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87" y="0"/>
                  </a:moveTo>
                  <a:lnTo>
                    <a:pt x="163579" y="7472"/>
                  </a:lnTo>
                  <a:lnTo>
                    <a:pt x="110528" y="29527"/>
                  </a:lnTo>
                  <a:lnTo>
                    <a:pt x="64622" y="64627"/>
                  </a:lnTo>
                  <a:lnTo>
                    <a:pt x="29527" y="110528"/>
                  </a:lnTo>
                  <a:lnTo>
                    <a:pt x="7472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11" y="305128"/>
                  </a:lnTo>
                  <a:lnTo>
                    <a:pt x="45621" y="355193"/>
                  </a:lnTo>
                  <a:lnTo>
                    <a:pt x="86325" y="395752"/>
                  </a:lnTo>
                  <a:lnTo>
                    <a:pt x="136395" y="424662"/>
                  </a:lnTo>
                  <a:lnTo>
                    <a:pt x="191777" y="439485"/>
                  </a:lnTo>
                  <a:lnTo>
                    <a:pt x="220687" y="441363"/>
                  </a:lnTo>
                  <a:lnTo>
                    <a:pt x="249596" y="439485"/>
                  </a:lnTo>
                  <a:lnTo>
                    <a:pt x="305123" y="424662"/>
                  </a:lnTo>
                  <a:lnTo>
                    <a:pt x="355193" y="395752"/>
                  </a:lnTo>
                  <a:lnTo>
                    <a:pt x="395752" y="355193"/>
                  </a:lnTo>
                  <a:lnTo>
                    <a:pt x="424657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7" y="136395"/>
                  </a:lnTo>
                  <a:lnTo>
                    <a:pt x="395752" y="86327"/>
                  </a:lnTo>
                  <a:lnTo>
                    <a:pt x="355193" y="45627"/>
                  </a:lnTo>
                  <a:lnTo>
                    <a:pt x="305123" y="16711"/>
                  </a:lnTo>
                  <a:lnTo>
                    <a:pt x="249596" y="1879"/>
                  </a:lnTo>
                  <a:lnTo>
                    <a:pt x="2206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2120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189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10720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75" y="7472"/>
                  </a:lnTo>
                  <a:lnTo>
                    <a:pt x="110515" y="29527"/>
                  </a:lnTo>
                  <a:lnTo>
                    <a:pt x="64619" y="64627"/>
                  </a:lnTo>
                  <a:lnTo>
                    <a:pt x="29514" y="110528"/>
                  </a:lnTo>
                  <a:lnTo>
                    <a:pt x="7470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05" y="305128"/>
                  </a:lnTo>
                  <a:lnTo>
                    <a:pt x="45616" y="355193"/>
                  </a:lnTo>
                  <a:lnTo>
                    <a:pt x="86320" y="395752"/>
                  </a:lnTo>
                  <a:lnTo>
                    <a:pt x="136389" y="424662"/>
                  </a:lnTo>
                  <a:lnTo>
                    <a:pt x="191771" y="439485"/>
                  </a:lnTo>
                  <a:lnTo>
                    <a:pt x="220675" y="441363"/>
                  </a:lnTo>
                  <a:lnTo>
                    <a:pt x="249591" y="439485"/>
                  </a:lnTo>
                  <a:lnTo>
                    <a:pt x="305123" y="424662"/>
                  </a:lnTo>
                  <a:lnTo>
                    <a:pt x="355192" y="395752"/>
                  </a:lnTo>
                  <a:lnTo>
                    <a:pt x="395747" y="355193"/>
                  </a:lnTo>
                  <a:lnTo>
                    <a:pt x="424652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2" y="136395"/>
                  </a:lnTo>
                  <a:lnTo>
                    <a:pt x="395747" y="86327"/>
                  </a:lnTo>
                  <a:lnTo>
                    <a:pt x="355192" y="45627"/>
                  </a:lnTo>
                  <a:lnTo>
                    <a:pt x="305123" y="16711"/>
                  </a:lnTo>
                  <a:lnTo>
                    <a:pt x="249591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6083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20365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20675" y="0"/>
                  </a:moveTo>
                  <a:lnTo>
                    <a:pt x="163566" y="7472"/>
                  </a:lnTo>
                  <a:lnTo>
                    <a:pt x="110515" y="29527"/>
                  </a:lnTo>
                  <a:lnTo>
                    <a:pt x="64614" y="64627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8"/>
                  </a:lnTo>
                  <a:lnTo>
                    <a:pt x="16700" y="305128"/>
                  </a:lnTo>
                  <a:lnTo>
                    <a:pt x="45614" y="355193"/>
                  </a:lnTo>
                  <a:lnTo>
                    <a:pt x="86314" y="395752"/>
                  </a:lnTo>
                  <a:lnTo>
                    <a:pt x="136382" y="424662"/>
                  </a:lnTo>
                  <a:lnTo>
                    <a:pt x="191764" y="439485"/>
                  </a:lnTo>
                  <a:lnTo>
                    <a:pt x="220675" y="441363"/>
                  </a:lnTo>
                  <a:lnTo>
                    <a:pt x="249585" y="439485"/>
                  </a:lnTo>
                  <a:lnTo>
                    <a:pt x="305116" y="424662"/>
                  </a:lnTo>
                  <a:lnTo>
                    <a:pt x="355180" y="395752"/>
                  </a:lnTo>
                  <a:lnTo>
                    <a:pt x="395739" y="355193"/>
                  </a:lnTo>
                  <a:lnTo>
                    <a:pt x="424650" y="305128"/>
                  </a:lnTo>
                  <a:lnTo>
                    <a:pt x="439472" y="249598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39" y="86327"/>
                  </a:lnTo>
                  <a:lnTo>
                    <a:pt x="355180" y="45627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70479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40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61060"/>
            <a:ext cx="5053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Προετοιμασία</a:t>
            </a:r>
            <a:r>
              <a:rPr sz="2400" spc="-105" dirty="0"/>
              <a:t> </a:t>
            </a:r>
            <a:r>
              <a:rPr sz="2400" dirty="0"/>
              <a:t>και</a:t>
            </a:r>
            <a:r>
              <a:rPr sz="2400" spc="-100" dirty="0"/>
              <a:t> </a:t>
            </a:r>
            <a:r>
              <a:rPr sz="2400" dirty="0"/>
              <a:t>χορήγηση</a:t>
            </a:r>
            <a:r>
              <a:rPr sz="2400" spc="-95" dirty="0"/>
              <a:t> </a:t>
            </a:r>
            <a:r>
              <a:rPr sz="2400" spc="-10" dirty="0"/>
              <a:t>εμβολίου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64104" y="1997544"/>
            <a:ext cx="29635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Σημειώστε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ημερομηνία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της</a:t>
            </a:r>
            <a:r>
              <a:rPr sz="1000" spc="-10" dirty="0">
                <a:latin typeface="Microsoft Sans Serif"/>
                <a:cs typeface="Microsoft Sans Serif"/>
              </a:rPr>
              <a:t> πρώτης </a:t>
            </a:r>
            <a:r>
              <a:rPr sz="1000" spc="-25" dirty="0">
                <a:latin typeface="Microsoft Sans Serif"/>
                <a:cs typeface="Microsoft Sans Serif"/>
              </a:rPr>
              <a:t>διάτρησης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φιαλιδίου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στην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επισήμανση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φέρει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Απορρίψτε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τυχόν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αχρησιμοποίητη ποσότητα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εμβολίου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12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μετά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πρώτη </a:t>
            </a:r>
            <a:r>
              <a:rPr sz="1000" spc="-10" dirty="0">
                <a:latin typeface="Microsoft Sans Serif"/>
                <a:cs typeface="Microsoft Sans Serif"/>
              </a:rPr>
              <a:t>διάτρηση.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4104" y="2986824"/>
            <a:ext cx="2971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εμβόλιο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προορίζεται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άτομα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μηνών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εώς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4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ετών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οποίο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χρησιμοποιείται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φιαλίδιο </a:t>
            </a:r>
            <a:r>
              <a:rPr sz="1000" dirty="0">
                <a:latin typeface="Microsoft Sans Serif"/>
                <a:cs typeface="Microsoft Sans Serif"/>
              </a:rPr>
              <a:t>πολλαπλών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δόσεων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,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έτοιμο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προς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χρήση,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χορηγείται </a:t>
            </a:r>
            <a:r>
              <a:rPr sz="1000" spc="-10" dirty="0">
                <a:latin typeface="Microsoft Sans Serif"/>
                <a:cs typeface="Microsoft Sans Serif"/>
              </a:rPr>
              <a:t>ενδομυϊκά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86444" y="1334516"/>
            <a:ext cx="3276600" cy="488315"/>
          </a:xfrm>
          <a:custGeom>
            <a:avLst/>
            <a:gdLst/>
            <a:ahLst/>
            <a:cxnLst/>
            <a:rect l="l" t="t" r="r" b="b"/>
            <a:pathLst>
              <a:path w="3276600" h="488314">
                <a:moveTo>
                  <a:pt x="3276358" y="0"/>
                </a:moveTo>
                <a:lnTo>
                  <a:pt x="0" y="0"/>
                </a:lnTo>
                <a:lnTo>
                  <a:pt x="0" y="487807"/>
                </a:lnTo>
                <a:lnTo>
                  <a:pt x="1638350" y="487807"/>
                </a:lnTo>
                <a:lnTo>
                  <a:pt x="3276358" y="487807"/>
                </a:lnTo>
                <a:lnTo>
                  <a:pt x="32763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2256" y="1997544"/>
            <a:ext cx="2010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ΠΡΕΠΕΙ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γίνει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αραίωση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χρήση.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2256" y="2546184"/>
            <a:ext cx="2221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Για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πρόσθετη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χρησιμοποιήστε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νέα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αποστειρωμένη</a:t>
            </a:r>
            <a:r>
              <a:rPr sz="900" spc="-10" dirty="0">
                <a:latin typeface="Microsoft Sans Serif"/>
                <a:cs typeface="Microsoft Sans Serif"/>
              </a:rPr>
              <a:t> σύριγγα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βελόνα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βεβαιωθείτε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ότι</a:t>
            </a:r>
            <a:endParaRPr sz="900">
              <a:latin typeface="Microsoft Sans Serif"/>
              <a:cs typeface="Microsoft Sans Serif"/>
            </a:endParaRPr>
          </a:p>
          <a:p>
            <a:pPr marL="12700" marR="199390">
              <a:lnSpc>
                <a:spcPct val="100000"/>
              </a:lnSpc>
            </a:pP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εισχώρησης</a:t>
            </a:r>
            <a:r>
              <a:rPr sz="900" spc="-25" dirty="0">
                <a:latin typeface="Microsoft Sans Serif"/>
                <a:cs typeface="Microsoft Sans Serif"/>
              </a:rPr>
              <a:t> του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έχει καθαριστεί</a:t>
            </a:r>
            <a:r>
              <a:rPr sz="900" spc="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αντισηπτικό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από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αναρρόφηση.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8325" y="1334516"/>
            <a:ext cx="4046220" cy="488315"/>
          </a:xfrm>
          <a:custGeom>
            <a:avLst/>
            <a:gdLst/>
            <a:ahLst/>
            <a:cxnLst/>
            <a:rect l="l" t="t" r="r" b="b"/>
            <a:pathLst>
              <a:path w="4046220" h="488314">
                <a:moveTo>
                  <a:pt x="4045673" y="0"/>
                </a:moveTo>
                <a:lnTo>
                  <a:pt x="0" y="0"/>
                </a:lnTo>
                <a:lnTo>
                  <a:pt x="0" y="487807"/>
                </a:lnTo>
                <a:lnTo>
                  <a:pt x="2022830" y="487807"/>
                </a:lnTo>
                <a:lnTo>
                  <a:pt x="4045673" y="487807"/>
                </a:lnTo>
                <a:lnTo>
                  <a:pt x="40456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738" y="1997544"/>
            <a:ext cx="323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Αποψύξτε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το(τα)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φιαλίδιο(-</a:t>
            </a:r>
            <a:r>
              <a:rPr sz="1000" b="1" dirty="0">
                <a:latin typeface="Arial"/>
                <a:cs typeface="Arial"/>
              </a:rPr>
              <a:t>α)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πριν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από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τη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χρήση</a:t>
            </a:r>
            <a:r>
              <a:rPr sz="1000" b="1" spc="-20" dirty="0">
                <a:latin typeface="Arial"/>
                <a:cs typeface="Arial"/>
              </a:rPr>
              <a:t> είτε: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738" y="2142261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38" y="3360508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099" y="2150186"/>
            <a:ext cx="339344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dirty="0">
                <a:latin typeface="Microsoft Sans Serif"/>
                <a:cs typeface="Microsoft Sans Serif"/>
              </a:rPr>
              <a:t> να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αποψυχθεί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(-</a:t>
            </a:r>
            <a:r>
              <a:rPr sz="1000" dirty="0">
                <a:latin typeface="Microsoft Sans Serif"/>
                <a:cs typeface="Microsoft Sans Serif"/>
              </a:rPr>
              <a:t>ούν)</a:t>
            </a:r>
            <a:r>
              <a:rPr sz="1000" spc="-10" dirty="0">
                <a:latin typeface="Microsoft Sans Serif"/>
                <a:cs typeface="Microsoft Sans Serif"/>
              </a:rPr>
              <a:t> στο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[2ºC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έως </a:t>
            </a:r>
            <a:r>
              <a:rPr sz="1000" dirty="0">
                <a:latin typeface="Microsoft Sans Serif"/>
                <a:cs typeface="Microsoft Sans Serif"/>
              </a:rPr>
              <a:t>8ºC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(35ºF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46ºF)].</a:t>
            </a:r>
            <a:endParaRPr sz="1000">
              <a:latin typeface="Microsoft Sans Serif"/>
              <a:cs typeface="Microsoft Sans Serif"/>
            </a:endParaRPr>
          </a:p>
          <a:p>
            <a:pPr marL="467359" marR="487045" indent="-169545">
              <a:lnSpc>
                <a:spcPts val="1190"/>
              </a:lnSpc>
              <a:spcBef>
                <a:spcPts val="50"/>
              </a:spcBef>
              <a:buChar char="•"/>
              <a:tabLst>
                <a:tab pos="469265" algn="l"/>
              </a:tabLst>
            </a:pPr>
            <a:r>
              <a:rPr sz="1000" dirty="0">
                <a:latin typeface="Microsoft Sans Serif"/>
                <a:cs typeface="Microsoft Sans Serif"/>
              </a:rPr>
              <a:t>Ένα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κουτί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φιαλιδίων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μπορεί 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χρειαστεί 	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αποψυχθεί</a:t>
            </a:r>
            <a:endParaRPr sz="1000">
              <a:latin typeface="Microsoft Sans Serif"/>
              <a:cs typeface="Microsoft Sans Serif"/>
            </a:endParaRPr>
          </a:p>
          <a:p>
            <a:pPr marL="467359" marR="175895" indent="-169545">
              <a:lnSpc>
                <a:spcPts val="1200"/>
              </a:lnSpc>
              <a:buChar char="•"/>
              <a:tabLst>
                <a:tab pos="469265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Τα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αποψυγμένα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μπορούν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φυλαχθούν 	</a:t>
            </a:r>
            <a:r>
              <a:rPr sz="1000" spc="-20" dirty="0">
                <a:latin typeface="Microsoft Sans Serif"/>
                <a:cs typeface="Microsoft Sans Serif"/>
              </a:rPr>
              <a:t>στο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και</a:t>
            </a:r>
            <a:endParaRPr sz="1000">
              <a:latin typeface="Microsoft Sans Serif"/>
              <a:cs typeface="Microsoft Sans Serif"/>
            </a:endParaRPr>
          </a:p>
          <a:p>
            <a:pPr marL="469265">
              <a:lnSpc>
                <a:spcPts val="1160"/>
              </a:lnSpc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εβδομάδες***</a:t>
            </a:r>
            <a:endParaRPr sz="1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φιαλίδιο(-</a:t>
            </a:r>
            <a:r>
              <a:rPr sz="1000" dirty="0">
                <a:latin typeface="Microsoft Sans Serif"/>
                <a:cs typeface="Microsoft Sans Serif"/>
              </a:rPr>
              <a:t>α)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σε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χώρο με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θερμοκρασία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[έως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25ºC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(77ºF)]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30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λεπτά.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4525" y="1334516"/>
            <a:ext cx="3710304" cy="488315"/>
          </a:xfrm>
          <a:custGeom>
            <a:avLst/>
            <a:gdLst/>
            <a:ahLst/>
            <a:cxnLst/>
            <a:rect l="l" t="t" r="r" b="b"/>
            <a:pathLst>
              <a:path w="3710304" h="488314">
                <a:moveTo>
                  <a:pt x="3709797" y="0"/>
                </a:moveTo>
                <a:lnTo>
                  <a:pt x="0" y="0"/>
                </a:lnTo>
                <a:lnTo>
                  <a:pt x="0" y="487807"/>
                </a:lnTo>
                <a:lnTo>
                  <a:pt x="1855076" y="487807"/>
                </a:lnTo>
                <a:lnTo>
                  <a:pt x="3709797" y="487807"/>
                </a:lnTo>
                <a:lnTo>
                  <a:pt x="37097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416" y="781100"/>
            <a:ext cx="10754995" cy="90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05"/>
              </a:spcBef>
            </a:pPr>
            <a:r>
              <a:rPr sz="1950" b="1" i="1" dirty="0">
                <a:latin typeface="Arial"/>
                <a:cs typeface="Arial"/>
              </a:rPr>
              <a:t>6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μηνών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εώς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4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ετών,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φιαλίδιο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πολλαπλών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δόσεων,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αραίωση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για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spc="-10" dirty="0">
                <a:latin typeface="Arial"/>
                <a:cs typeface="Arial"/>
              </a:rPr>
              <a:t>χρήση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10" dirty="0">
                <a:latin typeface="Arial"/>
                <a:cs typeface="Arial"/>
              </a:rPr>
              <a:t> προορίζονται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εκπαιδευτικούς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 κανονιστικές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325755">
              <a:lnSpc>
                <a:spcPct val="100000"/>
              </a:lnSpc>
              <a:spcBef>
                <a:spcPts val="1430"/>
              </a:spcBef>
              <a:tabLst>
                <a:tab pos="4942840" algn="l"/>
                <a:tab pos="903795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Αφαίρεση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φιαλιδίων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απόψυξη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Προετοιμασία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συριγγών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Χορήγηση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εμβολίου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0036" y="2401790"/>
            <a:ext cx="1339913" cy="134797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43281" y="1324076"/>
            <a:ext cx="11887200" cy="5048885"/>
            <a:chOff x="143281" y="1324076"/>
            <a:chExt cx="11887200" cy="504888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7074" y="4790529"/>
              <a:ext cx="813433" cy="4362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8243" y="4902492"/>
              <a:ext cx="840955" cy="497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9754" y="5014442"/>
              <a:ext cx="840955" cy="4971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0922" y="5126761"/>
              <a:ext cx="840955" cy="497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2446" y="5238724"/>
              <a:ext cx="840955" cy="4971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8204" y="5394248"/>
              <a:ext cx="840955" cy="49715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06963" y="1324076"/>
              <a:ext cx="4339590" cy="4689475"/>
            </a:xfrm>
            <a:custGeom>
              <a:avLst/>
              <a:gdLst/>
              <a:ahLst/>
              <a:cxnLst/>
              <a:rect l="l" t="t" r="r" b="b"/>
              <a:pathLst>
                <a:path w="4339590" h="4689475">
                  <a:moveTo>
                    <a:pt x="0" y="0"/>
                  </a:moveTo>
                  <a:lnTo>
                    <a:pt x="0" y="4689005"/>
                  </a:lnTo>
                </a:path>
                <a:path w="4339590" h="4689475">
                  <a:moveTo>
                    <a:pt x="4339082" y="0"/>
                  </a:moveTo>
                  <a:lnTo>
                    <a:pt x="4339082" y="4689005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3281" y="5842444"/>
              <a:ext cx="11887200" cy="530860"/>
            </a:xfrm>
            <a:custGeom>
              <a:avLst/>
              <a:gdLst/>
              <a:ahLst/>
              <a:cxnLst/>
              <a:rect l="l" t="t" r="r" b="b"/>
              <a:pathLst>
                <a:path w="11887200" h="530860">
                  <a:moveTo>
                    <a:pt x="11887200" y="0"/>
                  </a:moveTo>
                  <a:lnTo>
                    <a:pt x="0" y="0"/>
                  </a:lnTo>
                  <a:lnTo>
                    <a:pt x="0" y="530275"/>
                  </a:lnTo>
                  <a:lnTo>
                    <a:pt x="5943600" y="530275"/>
                  </a:lnTo>
                  <a:lnTo>
                    <a:pt x="11887200" y="530275"/>
                  </a:lnTo>
                  <a:lnTo>
                    <a:pt x="118872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5256" y="5854941"/>
            <a:ext cx="1141793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95"/>
              </a:spcBef>
            </a:pP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ΣΗΜΕΊΩΣΗ:</a:t>
            </a:r>
            <a:r>
              <a:rPr sz="1050" b="1" i="1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Μετά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την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πρώτη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διάτρηση,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80" dirty="0">
                <a:latin typeface="Microsoft Sans Serif"/>
                <a:cs typeface="Microsoft Sans Serif"/>
              </a:rPr>
              <a:t>το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φιαλίδιο </a:t>
            </a:r>
            <a:r>
              <a:rPr sz="1050" dirty="0">
                <a:latin typeface="Microsoft Sans Serif"/>
                <a:cs typeface="Microsoft Sans Serif"/>
              </a:rPr>
              <a:t>πολλαπλών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δόσεων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για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άτομα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4 μηνών εώς 6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ετών,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έτοιμο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προς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χρήση,</a:t>
            </a:r>
            <a:r>
              <a:rPr sz="1050" spc="75" dirty="0">
                <a:latin typeface="Microsoft Sans Serif"/>
                <a:cs typeface="Microsoft Sans Serif"/>
              </a:rPr>
              <a:t> </a:t>
            </a:r>
            <a:r>
              <a:rPr sz="1050" b="1" spc="-10" dirty="0">
                <a:latin typeface="Arial"/>
                <a:cs typeface="Arial"/>
              </a:rPr>
              <a:t>μπορεί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να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φυλαχθεί </a:t>
            </a:r>
            <a:r>
              <a:rPr sz="1050" b="1" dirty="0">
                <a:latin typeface="Arial"/>
                <a:cs typeface="Arial"/>
              </a:rPr>
              <a:t>και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να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μεταφερθεί </a:t>
            </a:r>
            <a:r>
              <a:rPr sz="1050" b="1" dirty="0">
                <a:latin typeface="Arial"/>
                <a:cs typeface="Arial"/>
              </a:rPr>
              <a:t>σε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θερμοκρασίες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μεταξύ </a:t>
            </a:r>
            <a:r>
              <a:rPr sz="1050" b="1" spc="-50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 marR="34671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°C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και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30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°C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και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να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χρησιμοποιηθεί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b="1" dirty="0">
                <a:latin typeface="Arial"/>
                <a:cs typeface="Arial"/>
              </a:rPr>
              <a:t>εντός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12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ωρών</a:t>
            </a:r>
            <a:r>
              <a:rPr sz="1050" dirty="0">
                <a:latin typeface="Microsoft Sans Serif"/>
                <a:cs typeface="Microsoft Sans Serif"/>
              </a:rPr>
              <a:t>.</a:t>
            </a:r>
            <a:r>
              <a:rPr sz="1050" spc="23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Τα</a:t>
            </a:r>
            <a:r>
              <a:rPr sz="1050" spc="-10" dirty="0">
                <a:latin typeface="Microsoft Sans Serif"/>
                <a:cs typeface="Microsoft Sans Serif"/>
              </a:rPr>
              <a:t> φιαλίδια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και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τα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χαρτοκιβώτια</a:t>
            </a:r>
            <a:r>
              <a:rPr sz="1050" spc="23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μπορεί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να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αναγράφουν </a:t>
            </a:r>
            <a:r>
              <a:rPr sz="1050" spc="-65" dirty="0">
                <a:latin typeface="Microsoft Sans Serif"/>
                <a:cs typeface="Microsoft Sans Serif"/>
              </a:rPr>
              <a:t>ότι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το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προϊόν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λήγει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6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ώρες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μετά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την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αραίωση,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ωστόσο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η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άδεια</a:t>
            </a:r>
            <a:r>
              <a:rPr sz="1050" spc="-20" dirty="0">
                <a:latin typeface="Microsoft Sans Serif"/>
                <a:cs typeface="Microsoft Sans Serif"/>
              </a:rPr>
              <a:t> κυκλοφορίας </a:t>
            </a:r>
            <a:r>
              <a:rPr sz="1050" spc="-25" dirty="0">
                <a:latin typeface="Microsoft Sans Serif"/>
                <a:cs typeface="Microsoft Sans Serif"/>
              </a:rPr>
              <a:t>της </a:t>
            </a:r>
            <a:r>
              <a:rPr sz="1050" spc="-50" dirty="0">
                <a:latin typeface="Microsoft Sans Serif"/>
                <a:cs typeface="Microsoft Sans Serif"/>
              </a:rPr>
              <a:t>εκάστοτε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χώρας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υπερισχύει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των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πληροφοριών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της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συσκευασίας.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95" y="4170857"/>
            <a:ext cx="3691254" cy="869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5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ετών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εώς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11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ετών,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έτοιμο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προς </a:t>
            </a:r>
            <a:r>
              <a:rPr sz="1800" dirty="0">
                <a:latin typeface="Microsoft Sans Serif"/>
                <a:cs typeface="Microsoft Sans Serif"/>
              </a:rPr>
              <a:t>χρήση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Omicron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JN.1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spc="-10" dirty="0">
                <a:latin typeface="Microsoft Sans Serif"/>
                <a:cs typeface="Microsoft Sans Serif"/>
              </a:rPr>
              <a:t>Φιαλίδιο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πολλαπλών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δόσεων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495" y="3626904"/>
            <a:ext cx="20447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545FF"/>
                </a:solidFill>
                <a:latin typeface="Arial"/>
                <a:cs typeface="Arial"/>
              </a:rPr>
              <a:t>Μπλε</a:t>
            </a:r>
            <a:r>
              <a:rPr sz="2800" b="1" spc="-190" dirty="0">
                <a:solidFill>
                  <a:srgbClr val="4545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545FF"/>
                </a:solidFill>
                <a:latin typeface="Arial"/>
                <a:cs typeface="Arial"/>
              </a:rPr>
              <a:t>πώμα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0845" y="3614039"/>
            <a:ext cx="449643" cy="45431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38022"/>
            <a:ext cx="5935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Άμεσες</a:t>
            </a:r>
            <a:r>
              <a:rPr sz="2400" spc="-100" dirty="0"/>
              <a:t> </a:t>
            </a:r>
            <a:r>
              <a:rPr sz="2400" spc="-30" dirty="0"/>
              <a:t>αποστολές</a:t>
            </a:r>
            <a:r>
              <a:rPr sz="2400" spc="-100" dirty="0"/>
              <a:t> </a:t>
            </a:r>
            <a:r>
              <a:rPr sz="2400" spc="-30" dirty="0"/>
              <a:t>στα</a:t>
            </a:r>
            <a:r>
              <a:rPr sz="2400" spc="-95" dirty="0"/>
              <a:t> </a:t>
            </a:r>
            <a:r>
              <a:rPr sz="2400" dirty="0"/>
              <a:t>σημεία</a:t>
            </a:r>
            <a:r>
              <a:rPr sz="2400" spc="-105" dirty="0"/>
              <a:t> </a:t>
            </a:r>
            <a:r>
              <a:rPr sz="2400" spc="-10" dirty="0"/>
              <a:t>εμβολιασμού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3438" y="1083602"/>
            <a:ext cx="11308080" cy="369570"/>
          </a:xfrm>
          <a:custGeom>
            <a:avLst/>
            <a:gdLst/>
            <a:ahLst/>
            <a:cxnLst/>
            <a:rect l="l" t="t" r="r" b="b"/>
            <a:pathLst>
              <a:path w="11308080" h="369569">
                <a:moveTo>
                  <a:pt x="11307597" y="0"/>
                </a:moveTo>
                <a:lnTo>
                  <a:pt x="0" y="0"/>
                </a:lnTo>
                <a:lnTo>
                  <a:pt x="0" y="369354"/>
                </a:lnTo>
                <a:lnTo>
                  <a:pt x="5653798" y="369354"/>
                </a:lnTo>
                <a:lnTo>
                  <a:pt x="11307597" y="369354"/>
                </a:lnTo>
                <a:lnTo>
                  <a:pt x="11307597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416" y="668413"/>
            <a:ext cx="11022965" cy="7505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</a:t>
            </a:r>
            <a:r>
              <a:rPr sz="1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προορίζονται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εκπαιδευτικούς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κανονιστικές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287655">
              <a:lnSpc>
                <a:spcPct val="100000"/>
              </a:lnSpc>
              <a:spcBef>
                <a:spcPts val="105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ΕΠΙΣΚΟΠΗΣΗ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ΣΥΣΚΕΥΑΣΙΑΣ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ετών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εώς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11,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φιαλίδιο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πολλαπλών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δόσεων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έτοιμο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προς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χρήση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0321" y="2902750"/>
            <a:ext cx="1915787" cy="11755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420" y="2650324"/>
            <a:ext cx="748508" cy="15029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39984" y="3826433"/>
            <a:ext cx="1174115" cy="1383030"/>
            <a:chOff x="10639984" y="3826433"/>
            <a:chExt cx="1174115" cy="13830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9984" y="3892677"/>
              <a:ext cx="989160" cy="1316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1593" y="4847755"/>
              <a:ext cx="129971" cy="201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77878" y="3826802"/>
              <a:ext cx="335868" cy="4971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77154" y="3826433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72"/>
                  </a:moveTo>
                  <a:lnTo>
                    <a:pt x="839" y="48895"/>
                  </a:lnTo>
                  <a:lnTo>
                    <a:pt x="2255" y="41722"/>
                  </a:lnTo>
                  <a:lnTo>
                    <a:pt x="28448" y="7569"/>
                  </a:lnTo>
                  <a:lnTo>
                    <a:pt x="56527" y="0"/>
                  </a:lnTo>
                  <a:lnTo>
                    <a:pt x="280441" y="368"/>
                  </a:lnTo>
                  <a:lnTo>
                    <a:pt x="319997" y="16838"/>
                  </a:lnTo>
                  <a:lnTo>
                    <a:pt x="336600" y="56527"/>
                  </a:lnTo>
                  <a:lnTo>
                    <a:pt x="336600" y="441731"/>
                  </a:lnTo>
                  <a:lnTo>
                    <a:pt x="336129" y="449001"/>
                  </a:lnTo>
                  <a:lnTo>
                    <a:pt x="334713" y="456171"/>
                  </a:lnTo>
                  <a:lnTo>
                    <a:pt x="308521" y="490321"/>
                  </a:lnTo>
                  <a:lnTo>
                    <a:pt x="280441" y="497890"/>
                  </a:lnTo>
                  <a:lnTo>
                    <a:pt x="56159" y="497890"/>
                  </a:lnTo>
                  <a:lnTo>
                    <a:pt x="16610" y="481418"/>
                  </a:lnTo>
                  <a:lnTo>
                    <a:pt x="0" y="441731"/>
                  </a:lnTo>
                  <a:lnTo>
                    <a:pt x="368" y="56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495" y="4378947"/>
            <a:ext cx="15855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πολλαπλών δόσεων</a:t>
            </a:r>
            <a:endParaRPr sz="1100">
              <a:latin typeface="Microsoft Sans Serif"/>
              <a:cs typeface="Microsoft Sans Serif"/>
            </a:endParaRPr>
          </a:p>
          <a:p>
            <a:pPr marL="1905" algn="ctr">
              <a:lnSpc>
                <a:spcPts val="1320"/>
              </a:lnSpc>
            </a:pP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6 </a:t>
            </a:r>
            <a:r>
              <a:rPr sz="1100" spc="-10" dirty="0">
                <a:latin typeface="Microsoft Sans Serif"/>
                <a:cs typeface="Microsoft Sans Serif"/>
              </a:rPr>
              <a:t>δόσεις*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4265" y="4378947"/>
            <a:ext cx="12630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φιαλιδίων περιέχει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10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1861" y="1654822"/>
            <a:ext cx="197929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8279" marR="5080" indent="-196215">
              <a:lnSpc>
                <a:spcPts val="1510"/>
              </a:lnSpc>
              <a:spcBef>
                <a:spcPts val="290"/>
              </a:spcBef>
            </a:pPr>
            <a:r>
              <a:rPr sz="1400" b="1" spc="-10" dirty="0">
                <a:latin typeface="Arial"/>
                <a:cs typeface="Arial"/>
              </a:rPr>
              <a:t>ΚΟΥΤΙ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ΦΙΑΛΙΔΙΩΝ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ΤΩΝ 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ΣΥΣΚΕΥΑΣΙΏΝ*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665" y="1601546"/>
            <a:ext cx="735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5630" algn="l"/>
              </a:tabLst>
            </a:pPr>
            <a:r>
              <a:rPr sz="1400" b="1" spc="-10" dirty="0">
                <a:latin typeface="Arial"/>
                <a:cs typeface="Arial"/>
              </a:rPr>
              <a:t>ΦΙΑΛΙΔΙΟ</a:t>
            </a:r>
            <a:r>
              <a:rPr sz="1400" b="1" dirty="0">
                <a:latin typeface="Arial"/>
                <a:cs typeface="Arial"/>
              </a:rPr>
              <a:t>	ΘΗΚΗ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ΚΑΤΑΨΥΚΤΗ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52343" y="1506143"/>
            <a:ext cx="207327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06400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latin typeface="Arial"/>
                <a:cs typeface="Arial"/>
              </a:rPr>
              <a:t>ΙΣΟΘΕΡΜΙΚΟΣ </a:t>
            </a:r>
            <a:r>
              <a:rPr sz="1400" b="1" dirty="0">
                <a:latin typeface="Arial"/>
                <a:cs typeface="Arial"/>
              </a:rPr>
              <a:t>ΠΡΙΕΚΤΗΣ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ΜΕΤΑΦΟΡΑΣ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117" y="2651048"/>
            <a:ext cx="1242352" cy="143603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6754" y="2648534"/>
            <a:ext cx="1445031" cy="144071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270974" y="3769461"/>
            <a:ext cx="1315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Ένας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καταψύκτης </a:t>
            </a:r>
            <a:r>
              <a:rPr sz="1000" b="1" dirty="0">
                <a:latin typeface="Arial"/>
                <a:cs typeface="Arial"/>
              </a:rPr>
              <a:t>βαθιάς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κατάψυξης </a:t>
            </a:r>
            <a:r>
              <a:rPr sz="1000" spc="-10" dirty="0">
                <a:latin typeface="Microsoft Sans Serif"/>
                <a:cs typeface="Microsoft Sans Serif"/>
              </a:rPr>
              <a:t>περιέχει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θήκη </a:t>
            </a:r>
            <a:r>
              <a:rPr sz="1000" spc="-25" dirty="0">
                <a:latin typeface="Microsoft Sans Serif"/>
                <a:cs typeface="Microsoft Sans Serif"/>
              </a:rPr>
              <a:t>καταψύκτη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ανά</a:t>
            </a:r>
            <a:r>
              <a:rPr sz="1000" spc="-10" dirty="0">
                <a:latin typeface="Microsoft Sans Serif"/>
                <a:cs typeface="Microsoft Sans Serif"/>
              </a:rPr>
              <a:t> κιβώτιο </a:t>
            </a:r>
            <a:r>
              <a:rPr sz="1000" dirty="0">
                <a:latin typeface="Microsoft Sans Serif"/>
                <a:cs typeface="Microsoft Sans Serif"/>
              </a:rPr>
              <a:t>ή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μια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μπλε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πλαστική </a:t>
            </a:r>
            <a:r>
              <a:rPr sz="1000" spc="-30" dirty="0">
                <a:latin typeface="Microsoft Sans Serif"/>
                <a:cs typeface="Microsoft Sans Serif"/>
              </a:rPr>
              <a:t>τσάντα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συσκευή </a:t>
            </a:r>
            <a:r>
              <a:rPr sz="1000" dirty="0">
                <a:latin typeface="Microsoft Sans Serif"/>
                <a:cs typeface="Microsoft Sans Serif"/>
              </a:rPr>
              <a:t>παρακολούθησης</a:t>
            </a:r>
            <a:r>
              <a:rPr sz="1000" spc="-25" dirty="0">
                <a:latin typeface="Microsoft Sans Serif"/>
                <a:cs typeface="Microsoft Sans Serif"/>
              </a:rPr>
              <a:t> σε </a:t>
            </a:r>
            <a:r>
              <a:rPr sz="1000" dirty="0">
                <a:latin typeface="Microsoft Sans Serif"/>
                <a:cs typeface="Microsoft Sans Serif"/>
              </a:rPr>
              <a:t>πραγματικό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χρόνο**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6536" y="4377868"/>
            <a:ext cx="266890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997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μία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θήκη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είναι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ένα </a:t>
            </a:r>
            <a:r>
              <a:rPr sz="1100" dirty="0">
                <a:latin typeface="Microsoft Sans Serif"/>
                <a:cs typeface="Microsoft Sans Serif"/>
              </a:rPr>
              <a:t>σφραγισμένο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40" dirty="0">
                <a:latin typeface="Microsoft Sans Serif"/>
                <a:cs typeface="Microsoft Sans Serif"/>
              </a:rPr>
              <a:t> εντός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ισοθερμικού κιβωτίου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48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-72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χαρτοκιβώτια ανάλογα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 rot="20220000">
            <a:off x="798160" y="3440279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0220000">
            <a:off x="3495679" y="3352540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8919" y="2000516"/>
            <a:ext cx="651598" cy="135503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1477155" y="2044801"/>
            <a:ext cx="337185" cy="498475"/>
            <a:chOff x="11477155" y="2044801"/>
            <a:chExt cx="337185" cy="49847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77879" y="2045169"/>
              <a:ext cx="335868" cy="4971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477155" y="2044801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59"/>
                  </a:moveTo>
                  <a:lnTo>
                    <a:pt x="839" y="48887"/>
                  </a:lnTo>
                  <a:lnTo>
                    <a:pt x="2255" y="41714"/>
                  </a:lnTo>
                  <a:lnTo>
                    <a:pt x="28448" y="7556"/>
                  </a:lnTo>
                  <a:lnTo>
                    <a:pt x="56527" y="0"/>
                  </a:lnTo>
                  <a:lnTo>
                    <a:pt x="280441" y="355"/>
                  </a:lnTo>
                  <a:lnTo>
                    <a:pt x="319997" y="16825"/>
                  </a:lnTo>
                  <a:lnTo>
                    <a:pt x="336600" y="56515"/>
                  </a:lnTo>
                  <a:lnTo>
                    <a:pt x="336600" y="441718"/>
                  </a:lnTo>
                  <a:lnTo>
                    <a:pt x="336129" y="448990"/>
                  </a:lnTo>
                  <a:lnTo>
                    <a:pt x="334713" y="456163"/>
                  </a:lnTo>
                  <a:lnTo>
                    <a:pt x="308521" y="490321"/>
                  </a:lnTo>
                  <a:lnTo>
                    <a:pt x="280441" y="497878"/>
                  </a:lnTo>
                  <a:lnTo>
                    <a:pt x="56159" y="497878"/>
                  </a:lnTo>
                  <a:lnTo>
                    <a:pt x="16610" y="481407"/>
                  </a:lnTo>
                  <a:lnTo>
                    <a:pt x="0" y="441718"/>
                  </a:lnTo>
                  <a:lnTo>
                    <a:pt x="368" y="56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77463" y="2324061"/>
            <a:ext cx="130111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1100" b="1" spc="-30" dirty="0">
                <a:latin typeface="Arial"/>
                <a:cs typeface="Arial"/>
              </a:rPr>
              <a:t>Το </a:t>
            </a:r>
            <a:r>
              <a:rPr sz="1100" b="1" dirty="0">
                <a:latin typeface="Arial"/>
                <a:cs typeface="Arial"/>
              </a:rPr>
              <a:t>χύδην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φορτίο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8</a:t>
            </a:r>
            <a:r>
              <a:rPr sz="1100" spc="-10" dirty="0">
                <a:latin typeface="Microsoft Sans Serif"/>
                <a:cs typeface="Microsoft Sans Serif"/>
              </a:rPr>
              <a:t> θήκες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ανά </a:t>
            </a:r>
            <a:r>
              <a:rPr sz="1100" spc="-10" dirty="0">
                <a:latin typeface="Microsoft Sans Serif"/>
                <a:cs typeface="Microsoft Sans Serif"/>
              </a:rPr>
              <a:t>κιβώτιο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1 </a:t>
            </a:r>
            <a:r>
              <a:rPr sz="1100" spc="-10" dirty="0">
                <a:latin typeface="Microsoft Sans Serif"/>
                <a:cs typeface="Microsoft Sans Serif"/>
              </a:rPr>
              <a:t>συσκευή </a:t>
            </a:r>
            <a:r>
              <a:rPr sz="1100" dirty="0">
                <a:latin typeface="Microsoft Sans Serif"/>
                <a:cs typeface="Microsoft Sans Serif"/>
              </a:rPr>
              <a:t>παρακολούθησης</a:t>
            </a:r>
            <a:r>
              <a:rPr sz="1100" spc="-25" dirty="0">
                <a:latin typeface="Microsoft Sans Serif"/>
                <a:cs typeface="Microsoft Sans Serif"/>
              </a:rPr>
              <a:t> σε </a:t>
            </a:r>
            <a:r>
              <a:rPr sz="1100" spc="-10" dirty="0">
                <a:latin typeface="Microsoft Sans Serif"/>
                <a:cs typeface="Microsoft Sans Serif"/>
              </a:rPr>
              <a:t>πραγματικό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χρόνο**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71077" y="1610283"/>
            <a:ext cx="441959" cy="3555365"/>
            <a:chOff x="2071077" y="1610283"/>
            <a:chExt cx="441959" cy="3555365"/>
          </a:xfrm>
        </p:grpSpPr>
        <p:sp>
          <p:nvSpPr>
            <p:cNvPr id="30" name="object 30"/>
            <p:cNvSpPr/>
            <p:nvPr/>
          </p:nvSpPr>
          <p:spPr>
            <a:xfrm>
              <a:off x="2263317" y="1610283"/>
              <a:ext cx="0" cy="3555365"/>
            </a:xfrm>
            <a:custGeom>
              <a:avLst/>
              <a:gdLst/>
              <a:ahLst/>
              <a:cxnLst/>
              <a:rect l="l" t="t" r="r" b="b"/>
              <a:pathLst>
                <a:path h="3555365">
                  <a:moveTo>
                    <a:pt x="0" y="0"/>
                  </a:moveTo>
                  <a:lnTo>
                    <a:pt x="0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71077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87" y="0"/>
                  </a:moveTo>
                  <a:lnTo>
                    <a:pt x="163579" y="7472"/>
                  </a:lnTo>
                  <a:lnTo>
                    <a:pt x="110528" y="29527"/>
                  </a:lnTo>
                  <a:lnTo>
                    <a:pt x="64622" y="64627"/>
                  </a:lnTo>
                  <a:lnTo>
                    <a:pt x="29527" y="110528"/>
                  </a:lnTo>
                  <a:lnTo>
                    <a:pt x="7472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11" y="305128"/>
                  </a:lnTo>
                  <a:lnTo>
                    <a:pt x="45621" y="355193"/>
                  </a:lnTo>
                  <a:lnTo>
                    <a:pt x="86325" y="395752"/>
                  </a:lnTo>
                  <a:lnTo>
                    <a:pt x="136395" y="424662"/>
                  </a:lnTo>
                  <a:lnTo>
                    <a:pt x="191777" y="439485"/>
                  </a:lnTo>
                  <a:lnTo>
                    <a:pt x="220687" y="441363"/>
                  </a:lnTo>
                  <a:lnTo>
                    <a:pt x="249596" y="439485"/>
                  </a:lnTo>
                  <a:lnTo>
                    <a:pt x="305123" y="424662"/>
                  </a:lnTo>
                  <a:lnTo>
                    <a:pt x="355193" y="395752"/>
                  </a:lnTo>
                  <a:lnTo>
                    <a:pt x="395752" y="355193"/>
                  </a:lnTo>
                  <a:lnTo>
                    <a:pt x="424657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7" y="136395"/>
                  </a:lnTo>
                  <a:lnTo>
                    <a:pt x="395752" y="86327"/>
                  </a:lnTo>
                  <a:lnTo>
                    <a:pt x="355193" y="45627"/>
                  </a:lnTo>
                  <a:lnTo>
                    <a:pt x="305123" y="16711"/>
                  </a:lnTo>
                  <a:lnTo>
                    <a:pt x="249596" y="1879"/>
                  </a:lnTo>
                  <a:lnTo>
                    <a:pt x="2206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2120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189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820366" y="1610283"/>
            <a:ext cx="441959" cy="3555365"/>
            <a:chOff x="8820366" y="1610283"/>
            <a:chExt cx="441959" cy="3555365"/>
          </a:xfrm>
        </p:grpSpPr>
        <p:sp>
          <p:nvSpPr>
            <p:cNvPr id="34" name="object 34"/>
            <p:cNvSpPr/>
            <p:nvPr/>
          </p:nvSpPr>
          <p:spPr>
            <a:xfrm>
              <a:off x="9041397" y="1610283"/>
              <a:ext cx="0" cy="3555365"/>
            </a:xfrm>
            <a:custGeom>
              <a:avLst/>
              <a:gdLst/>
              <a:ahLst/>
              <a:cxnLst/>
              <a:rect l="l" t="t" r="r" b="b"/>
              <a:pathLst>
                <a:path h="3555365">
                  <a:moveTo>
                    <a:pt x="0" y="0"/>
                  </a:moveTo>
                  <a:lnTo>
                    <a:pt x="0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20366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20675" y="0"/>
                  </a:moveTo>
                  <a:lnTo>
                    <a:pt x="163566" y="7472"/>
                  </a:lnTo>
                  <a:lnTo>
                    <a:pt x="110515" y="29527"/>
                  </a:lnTo>
                  <a:lnTo>
                    <a:pt x="64614" y="64627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8"/>
                  </a:lnTo>
                  <a:lnTo>
                    <a:pt x="16700" y="305128"/>
                  </a:lnTo>
                  <a:lnTo>
                    <a:pt x="45614" y="355193"/>
                  </a:lnTo>
                  <a:lnTo>
                    <a:pt x="86314" y="395752"/>
                  </a:lnTo>
                  <a:lnTo>
                    <a:pt x="136382" y="424662"/>
                  </a:lnTo>
                  <a:lnTo>
                    <a:pt x="191764" y="439485"/>
                  </a:lnTo>
                  <a:lnTo>
                    <a:pt x="220675" y="441363"/>
                  </a:lnTo>
                  <a:lnTo>
                    <a:pt x="249585" y="439485"/>
                  </a:lnTo>
                  <a:lnTo>
                    <a:pt x="305116" y="424662"/>
                  </a:lnTo>
                  <a:lnTo>
                    <a:pt x="355180" y="395752"/>
                  </a:lnTo>
                  <a:lnTo>
                    <a:pt x="395739" y="355193"/>
                  </a:lnTo>
                  <a:lnTo>
                    <a:pt x="424650" y="305128"/>
                  </a:lnTo>
                  <a:lnTo>
                    <a:pt x="439472" y="249598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39" y="86327"/>
                  </a:lnTo>
                  <a:lnTo>
                    <a:pt x="355180" y="45627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70480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40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310720" y="1610283"/>
            <a:ext cx="441959" cy="3555365"/>
            <a:chOff x="5310720" y="1610283"/>
            <a:chExt cx="441959" cy="3555365"/>
          </a:xfrm>
        </p:grpSpPr>
        <p:sp>
          <p:nvSpPr>
            <p:cNvPr id="38" name="object 38"/>
            <p:cNvSpPr/>
            <p:nvPr/>
          </p:nvSpPr>
          <p:spPr>
            <a:xfrm>
              <a:off x="5531764" y="1610283"/>
              <a:ext cx="0" cy="3555365"/>
            </a:xfrm>
            <a:custGeom>
              <a:avLst/>
              <a:gdLst/>
              <a:ahLst/>
              <a:cxnLst/>
              <a:rect l="l" t="t" r="r" b="b"/>
              <a:pathLst>
                <a:path h="3555365">
                  <a:moveTo>
                    <a:pt x="0" y="0"/>
                  </a:moveTo>
                  <a:lnTo>
                    <a:pt x="0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0720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75" y="7472"/>
                  </a:lnTo>
                  <a:lnTo>
                    <a:pt x="110515" y="29527"/>
                  </a:lnTo>
                  <a:lnTo>
                    <a:pt x="64619" y="64627"/>
                  </a:lnTo>
                  <a:lnTo>
                    <a:pt x="29514" y="110528"/>
                  </a:lnTo>
                  <a:lnTo>
                    <a:pt x="7470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05" y="305128"/>
                  </a:lnTo>
                  <a:lnTo>
                    <a:pt x="45616" y="355193"/>
                  </a:lnTo>
                  <a:lnTo>
                    <a:pt x="86320" y="395752"/>
                  </a:lnTo>
                  <a:lnTo>
                    <a:pt x="136389" y="424662"/>
                  </a:lnTo>
                  <a:lnTo>
                    <a:pt x="191771" y="439485"/>
                  </a:lnTo>
                  <a:lnTo>
                    <a:pt x="220675" y="441363"/>
                  </a:lnTo>
                  <a:lnTo>
                    <a:pt x="249591" y="439485"/>
                  </a:lnTo>
                  <a:lnTo>
                    <a:pt x="305123" y="424662"/>
                  </a:lnTo>
                  <a:lnTo>
                    <a:pt x="355192" y="395752"/>
                  </a:lnTo>
                  <a:lnTo>
                    <a:pt x="395747" y="355193"/>
                  </a:lnTo>
                  <a:lnTo>
                    <a:pt x="424652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2" y="136395"/>
                  </a:lnTo>
                  <a:lnTo>
                    <a:pt x="395747" y="86327"/>
                  </a:lnTo>
                  <a:lnTo>
                    <a:pt x="355192" y="45627"/>
                  </a:lnTo>
                  <a:lnTo>
                    <a:pt x="305123" y="16711"/>
                  </a:lnTo>
                  <a:lnTo>
                    <a:pt x="249591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083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61060"/>
            <a:ext cx="5053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Προετοιμασία</a:t>
            </a:r>
            <a:r>
              <a:rPr sz="2400" spc="-105" dirty="0"/>
              <a:t> </a:t>
            </a:r>
            <a:r>
              <a:rPr sz="2400" dirty="0"/>
              <a:t>και</a:t>
            </a:r>
            <a:r>
              <a:rPr sz="2400" spc="-100" dirty="0"/>
              <a:t> </a:t>
            </a:r>
            <a:r>
              <a:rPr sz="2400" dirty="0"/>
              <a:t>χορήγηση</a:t>
            </a:r>
            <a:r>
              <a:rPr sz="2400" spc="-95" dirty="0"/>
              <a:t> </a:t>
            </a:r>
            <a:r>
              <a:rPr sz="2400" spc="-10" dirty="0"/>
              <a:t>εμβολίου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64104" y="1997544"/>
            <a:ext cx="29635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Σημειώστε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ημερομηνία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της</a:t>
            </a:r>
            <a:r>
              <a:rPr sz="1000" spc="-10" dirty="0">
                <a:latin typeface="Microsoft Sans Serif"/>
                <a:cs typeface="Microsoft Sans Serif"/>
              </a:rPr>
              <a:t> πρώτης </a:t>
            </a:r>
            <a:r>
              <a:rPr sz="1000" spc="-25" dirty="0">
                <a:latin typeface="Microsoft Sans Serif"/>
                <a:cs typeface="Microsoft Sans Serif"/>
              </a:rPr>
              <a:t>διάτρησης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φιαλιδίου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στην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επισήμανση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φέρει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Απορρίψτε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τυχόν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αχρησιμοποίητη ποσότητα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εμβολίου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12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μετά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πρώτη </a:t>
            </a:r>
            <a:r>
              <a:rPr sz="1000" spc="-10" dirty="0">
                <a:latin typeface="Microsoft Sans Serif"/>
                <a:cs typeface="Microsoft Sans Serif"/>
              </a:rPr>
              <a:t>διάτρηση.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4104" y="2986824"/>
            <a:ext cx="29724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εμβόλιο</a:t>
            </a:r>
            <a:r>
              <a:rPr sz="1000" dirty="0">
                <a:latin typeface="Microsoft Sans Serif"/>
                <a:cs typeface="Microsoft Sans Serif"/>
              </a:rPr>
              <a:t> που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προορίζεται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άτομα</a:t>
            </a:r>
            <a:r>
              <a:rPr sz="1000" spc="-10" dirty="0">
                <a:latin typeface="Microsoft Sans Serif"/>
                <a:cs typeface="Microsoft Sans Serif"/>
              </a:rPr>
              <a:t> 5-</a:t>
            </a:r>
            <a:r>
              <a:rPr sz="1000" dirty="0">
                <a:latin typeface="Microsoft Sans Serif"/>
                <a:cs typeface="Microsoft Sans Serif"/>
              </a:rPr>
              <a:t>11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ετών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 </a:t>
            </a:r>
            <a:r>
              <a:rPr sz="1000" dirty="0">
                <a:latin typeface="Microsoft Sans Serif"/>
                <a:cs typeface="Microsoft Sans Serif"/>
              </a:rPr>
              <a:t>οποίο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χρησιμοποιείται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φιαλίδιο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πολλαπλών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δόσεων</a:t>
            </a:r>
            <a:r>
              <a:rPr sz="1000" spc="8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, </a:t>
            </a:r>
            <a:r>
              <a:rPr sz="1000" spc="-25" dirty="0">
                <a:latin typeface="Microsoft Sans Serif"/>
                <a:cs typeface="Microsoft Sans Serif"/>
              </a:rPr>
              <a:t>έτοιμο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προς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χρήση,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χορηγείται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86444" y="1334516"/>
            <a:ext cx="3276600" cy="488315"/>
          </a:xfrm>
          <a:custGeom>
            <a:avLst/>
            <a:gdLst/>
            <a:ahLst/>
            <a:cxnLst/>
            <a:rect l="l" t="t" r="r" b="b"/>
            <a:pathLst>
              <a:path w="3276600" h="488314">
                <a:moveTo>
                  <a:pt x="3276358" y="0"/>
                </a:moveTo>
                <a:lnTo>
                  <a:pt x="0" y="0"/>
                </a:lnTo>
                <a:lnTo>
                  <a:pt x="0" y="487807"/>
                </a:lnTo>
                <a:lnTo>
                  <a:pt x="1638350" y="487807"/>
                </a:lnTo>
                <a:lnTo>
                  <a:pt x="3276358" y="487807"/>
                </a:lnTo>
                <a:lnTo>
                  <a:pt x="3276358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2256" y="1997544"/>
            <a:ext cx="2251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ΔΕΝ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ΠΡΕΠΕΙ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γίνει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αραίωση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χρήση.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2256" y="2409024"/>
            <a:ext cx="23107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εφαρμογή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άσηπτης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τεχνικής, </a:t>
            </a:r>
            <a:r>
              <a:rPr sz="900" spc="-20" dirty="0">
                <a:latin typeface="Microsoft Sans Serif"/>
                <a:cs typeface="Microsoft Sans Serif"/>
              </a:rPr>
              <a:t>καθαρίστε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dirty="0">
                <a:latin typeface="Microsoft Sans Serif"/>
                <a:cs typeface="Microsoft Sans Serif"/>
              </a:rPr>
              <a:t> εισχώρησης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50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μάκτρο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χρήσης,</a:t>
            </a:r>
            <a:r>
              <a:rPr sz="900" spc="-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και </a:t>
            </a:r>
            <a:r>
              <a:rPr sz="900" b="1" spc="-10" dirty="0">
                <a:latin typeface="Arial"/>
                <a:cs typeface="Arial"/>
              </a:rPr>
              <a:t>αναρροφήστε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0,3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mL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από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το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εμβόλιο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με </a:t>
            </a:r>
            <a:r>
              <a:rPr sz="900" dirty="0">
                <a:latin typeface="Microsoft Sans Serif"/>
                <a:cs typeface="Microsoft Sans Serif"/>
              </a:rPr>
              <a:t>χρήση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κατά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προτίμηση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σύριγγας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ή/και βελόνας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χαμηλού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νεκρού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όγκου.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Κάθε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δόση </a:t>
            </a:r>
            <a:r>
              <a:rPr sz="900" dirty="0">
                <a:latin typeface="Microsoft Sans Serif"/>
                <a:cs typeface="Microsoft Sans Serif"/>
              </a:rPr>
              <a:t>πρέπει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περιέχει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εμβολίου.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Αν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η</a:t>
            </a:r>
            <a:r>
              <a:rPr sz="900" spc="-10" dirty="0">
                <a:latin typeface="Microsoft Sans Serif"/>
                <a:cs typeface="Microsoft Sans Serif"/>
              </a:rPr>
              <a:t> ποσότητα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που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απομένει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στο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δεν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επαρκεί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για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πλήρη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των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mL,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απορρίψτε</a:t>
            </a:r>
            <a:r>
              <a:rPr sz="900" spc="-35" dirty="0">
                <a:latin typeface="Microsoft Sans Serif"/>
                <a:cs typeface="Microsoft Sans Serif"/>
              </a:rPr>
              <a:t> 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τυχόν </a:t>
            </a:r>
            <a:r>
              <a:rPr sz="900" dirty="0">
                <a:latin typeface="Microsoft Sans Serif"/>
                <a:cs typeface="Microsoft Sans Serif"/>
              </a:rPr>
              <a:t>περίσσιο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όγκο.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Χορηγήστε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αμέσως.</a:t>
            </a:r>
            <a:endParaRPr sz="900">
              <a:latin typeface="Microsoft Sans Serif"/>
              <a:cs typeface="Microsoft Sans Serif"/>
            </a:endParaRPr>
          </a:p>
          <a:p>
            <a:pPr marL="12700" marR="10795">
              <a:lnSpc>
                <a:spcPct val="100000"/>
              </a:lnSpc>
            </a:pPr>
            <a:r>
              <a:rPr sz="900" spc="-10" dirty="0">
                <a:latin typeface="Microsoft Sans Serif"/>
                <a:cs typeface="Microsoft Sans Serif"/>
              </a:rPr>
              <a:t>Πραγματοποιήστε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οπτικό </a:t>
            </a:r>
            <a:r>
              <a:rPr sz="900" spc="-30" dirty="0">
                <a:latin typeface="Microsoft Sans Serif"/>
                <a:cs typeface="Microsoft Sans Serif"/>
              </a:rPr>
              <a:t>έλεγχο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κάθε </a:t>
            </a:r>
            <a:r>
              <a:rPr sz="900" dirty="0">
                <a:latin typeface="Microsoft Sans Serif"/>
                <a:cs typeface="Microsoft Sans Serif"/>
              </a:rPr>
              <a:t>δόσης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στη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δοσομετρική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σύριγγα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χορήγηση.</a:t>
            </a:r>
            <a:r>
              <a:rPr sz="900" spc="-30" dirty="0">
                <a:latin typeface="Microsoft Sans Serif"/>
                <a:cs typeface="Microsoft Sans Serif"/>
              </a:rPr>
              <a:t> Το</a:t>
            </a:r>
            <a:r>
              <a:rPr sz="900" spc="-10" dirty="0">
                <a:latin typeface="Microsoft Sans Serif"/>
                <a:cs typeface="Microsoft Sans Serif"/>
              </a:rPr>
              <a:t> εμβόλιο</a:t>
            </a:r>
            <a:r>
              <a:rPr sz="900" dirty="0">
                <a:latin typeface="Microsoft Sans Serif"/>
                <a:cs typeface="Microsoft Sans Serif"/>
              </a:rPr>
              <a:t> θα</a:t>
            </a:r>
            <a:r>
              <a:rPr sz="900" spc="-10" dirty="0">
                <a:latin typeface="Microsoft Sans Serif"/>
                <a:cs typeface="Microsoft Sans Serif"/>
              </a:rPr>
              <a:t> είναι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ένα</a:t>
            </a:r>
            <a:r>
              <a:rPr sz="900" spc="-10" dirty="0">
                <a:latin typeface="Microsoft Sans Serif"/>
                <a:cs typeface="Microsoft Sans Serif"/>
              </a:rPr>
              <a:t> υπόλευκο εναιώρημα.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2256" y="4740744"/>
            <a:ext cx="2221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Για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πρόσθετη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χρησιμοποιήστε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νέα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αποστειρωμένη</a:t>
            </a:r>
            <a:r>
              <a:rPr sz="900" spc="-10" dirty="0">
                <a:latin typeface="Microsoft Sans Serif"/>
                <a:cs typeface="Microsoft Sans Serif"/>
              </a:rPr>
              <a:t> σύριγγα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βελόνα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βεβαιωθείτε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ότι</a:t>
            </a:r>
            <a:endParaRPr sz="900">
              <a:latin typeface="Microsoft Sans Serif"/>
              <a:cs typeface="Microsoft Sans Serif"/>
            </a:endParaRPr>
          </a:p>
          <a:p>
            <a:pPr marL="12700" marR="199390">
              <a:lnSpc>
                <a:spcPct val="100000"/>
              </a:lnSpc>
            </a:pP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εισχώρησης</a:t>
            </a:r>
            <a:r>
              <a:rPr sz="900" spc="-25" dirty="0">
                <a:latin typeface="Microsoft Sans Serif"/>
                <a:cs typeface="Microsoft Sans Serif"/>
              </a:rPr>
              <a:t> του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έχει καθαριστεί</a:t>
            </a:r>
            <a:r>
              <a:rPr sz="900" spc="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αντισηπτικό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από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αναρρόφηση.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78325" y="1334516"/>
            <a:ext cx="4046220" cy="488315"/>
          </a:xfrm>
          <a:custGeom>
            <a:avLst/>
            <a:gdLst/>
            <a:ahLst/>
            <a:cxnLst/>
            <a:rect l="l" t="t" r="r" b="b"/>
            <a:pathLst>
              <a:path w="4046220" h="488314">
                <a:moveTo>
                  <a:pt x="4045673" y="0"/>
                </a:moveTo>
                <a:lnTo>
                  <a:pt x="0" y="0"/>
                </a:lnTo>
                <a:lnTo>
                  <a:pt x="0" y="487807"/>
                </a:lnTo>
                <a:lnTo>
                  <a:pt x="2022830" y="487807"/>
                </a:lnTo>
                <a:lnTo>
                  <a:pt x="4045673" y="487807"/>
                </a:lnTo>
                <a:lnTo>
                  <a:pt x="4045673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38" y="1997544"/>
            <a:ext cx="323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Αποψύξτε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το(τα)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φιαλίδιο(-</a:t>
            </a:r>
            <a:r>
              <a:rPr sz="1000" b="1" dirty="0">
                <a:latin typeface="Arial"/>
                <a:cs typeface="Arial"/>
              </a:rPr>
              <a:t>α)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πριν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από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τη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χρήση</a:t>
            </a:r>
            <a:r>
              <a:rPr sz="1000" b="1" spc="-20" dirty="0">
                <a:latin typeface="Arial"/>
                <a:cs typeface="Arial"/>
              </a:rPr>
              <a:t> είτε: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38" y="2142261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099" y="2150186"/>
            <a:ext cx="339344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dirty="0">
                <a:latin typeface="Microsoft Sans Serif"/>
                <a:cs typeface="Microsoft Sans Serif"/>
              </a:rPr>
              <a:t> να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αποψυχθεί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(-</a:t>
            </a:r>
            <a:r>
              <a:rPr sz="1000" dirty="0">
                <a:latin typeface="Microsoft Sans Serif"/>
                <a:cs typeface="Microsoft Sans Serif"/>
              </a:rPr>
              <a:t>ούν)</a:t>
            </a:r>
            <a:r>
              <a:rPr sz="1000" spc="-10" dirty="0">
                <a:latin typeface="Microsoft Sans Serif"/>
                <a:cs typeface="Microsoft Sans Serif"/>
              </a:rPr>
              <a:t> στο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[2ºC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έως </a:t>
            </a:r>
            <a:r>
              <a:rPr sz="1000" dirty="0">
                <a:latin typeface="Microsoft Sans Serif"/>
                <a:cs typeface="Microsoft Sans Serif"/>
              </a:rPr>
              <a:t>8ºC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(35ºF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46ºF)].</a:t>
            </a:r>
            <a:endParaRPr sz="1000">
              <a:latin typeface="Microsoft Sans Serif"/>
              <a:cs typeface="Microsoft Sans Serif"/>
            </a:endParaRPr>
          </a:p>
          <a:p>
            <a:pPr marL="467359" marR="487045" indent="-169545">
              <a:lnSpc>
                <a:spcPts val="1190"/>
              </a:lnSpc>
              <a:spcBef>
                <a:spcPts val="50"/>
              </a:spcBef>
              <a:buChar char="•"/>
              <a:tabLst>
                <a:tab pos="469265" algn="l"/>
              </a:tabLst>
            </a:pPr>
            <a:r>
              <a:rPr sz="1000" dirty="0">
                <a:latin typeface="Microsoft Sans Serif"/>
                <a:cs typeface="Microsoft Sans Serif"/>
              </a:rPr>
              <a:t>Ένα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κουτί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φιαλιδίων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μπορεί 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χρειαστεί 	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αποψυχθεί</a:t>
            </a:r>
            <a:endParaRPr sz="1000">
              <a:latin typeface="Microsoft Sans Serif"/>
              <a:cs typeface="Microsoft Sans Serif"/>
            </a:endParaRPr>
          </a:p>
          <a:p>
            <a:pPr marL="467359" marR="175895" indent="-169545">
              <a:lnSpc>
                <a:spcPts val="1200"/>
              </a:lnSpc>
              <a:buChar char="•"/>
              <a:tabLst>
                <a:tab pos="469265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Τα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αποψυγμένα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μπορούν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φυλαχθούν 	</a:t>
            </a:r>
            <a:r>
              <a:rPr sz="1000" spc="-20" dirty="0">
                <a:latin typeface="Microsoft Sans Serif"/>
                <a:cs typeface="Microsoft Sans Serif"/>
              </a:rPr>
              <a:t>στο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και</a:t>
            </a:r>
            <a:endParaRPr sz="1000">
              <a:latin typeface="Microsoft Sans Serif"/>
              <a:cs typeface="Microsoft Sans Serif"/>
            </a:endParaRPr>
          </a:p>
          <a:p>
            <a:pPr marL="469265">
              <a:lnSpc>
                <a:spcPts val="1160"/>
              </a:lnSpc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εβδομάδες***</a:t>
            </a:r>
            <a:endParaRPr sz="1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φιαλίδιο(-</a:t>
            </a:r>
            <a:r>
              <a:rPr sz="1000" dirty="0">
                <a:latin typeface="Microsoft Sans Serif"/>
                <a:cs typeface="Microsoft Sans Serif"/>
              </a:rPr>
              <a:t>α)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σε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χώρο με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θερμοκρασία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[έως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25ºC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(77ºF)]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30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λεπτά.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738" y="3360508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525" y="1334516"/>
            <a:ext cx="3710304" cy="488315"/>
          </a:xfrm>
          <a:custGeom>
            <a:avLst/>
            <a:gdLst/>
            <a:ahLst/>
            <a:cxnLst/>
            <a:rect l="l" t="t" r="r" b="b"/>
            <a:pathLst>
              <a:path w="3710304" h="488314">
                <a:moveTo>
                  <a:pt x="3709797" y="0"/>
                </a:moveTo>
                <a:lnTo>
                  <a:pt x="0" y="0"/>
                </a:lnTo>
                <a:lnTo>
                  <a:pt x="0" y="487807"/>
                </a:lnTo>
                <a:lnTo>
                  <a:pt x="1855076" y="487807"/>
                </a:lnTo>
                <a:lnTo>
                  <a:pt x="3709797" y="487807"/>
                </a:lnTo>
                <a:lnTo>
                  <a:pt x="3709797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416" y="781100"/>
            <a:ext cx="10754995" cy="90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05"/>
              </a:spcBef>
            </a:pPr>
            <a:r>
              <a:rPr sz="1950" b="1" i="1" dirty="0">
                <a:latin typeface="Arial"/>
                <a:cs typeface="Arial"/>
              </a:rPr>
              <a:t>5</a:t>
            </a:r>
            <a:r>
              <a:rPr sz="1950" b="1" i="1" spc="-4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εώς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spc="-20" dirty="0">
                <a:latin typeface="Arial"/>
                <a:cs typeface="Arial"/>
              </a:rPr>
              <a:t>11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ετών,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φιαλίδιο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πολλαπλών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δόσεων,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έτοιμο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προς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spc="-10" dirty="0">
                <a:latin typeface="Arial"/>
                <a:cs typeface="Arial"/>
              </a:rPr>
              <a:t>χρήση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10" dirty="0">
                <a:latin typeface="Arial"/>
                <a:cs typeface="Arial"/>
              </a:rPr>
              <a:t> προορίζονται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εκπαιδευτικούς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 κανονιστικές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325755">
              <a:lnSpc>
                <a:spcPct val="100000"/>
              </a:lnSpc>
              <a:spcBef>
                <a:spcPts val="1430"/>
              </a:spcBef>
              <a:tabLst>
                <a:tab pos="4942840" algn="l"/>
                <a:tab pos="903795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Αφαίρεση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φιαλιδίων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απόψυξη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Προετοιμασία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συριγγών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Χορήγηση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εμβολίου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37075" y="4790528"/>
            <a:ext cx="1342390" cy="1101090"/>
            <a:chOff x="4537075" y="4790528"/>
            <a:chExt cx="1342390" cy="110109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075" y="4790528"/>
              <a:ext cx="813433" cy="4362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8243" y="4902492"/>
              <a:ext cx="840955" cy="4971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754" y="5014442"/>
              <a:ext cx="840955" cy="497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0922" y="5126761"/>
              <a:ext cx="840955" cy="4971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2446" y="5238724"/>
              <a:ext cx="840955" cy="497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204" y="5394248"/>
              <a:ext cx="840955" cy="497154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206963" y="1324076"/>
            <a:ext cx="0" cy="4689475"/>
          </a:xfrm>
          <a:custGeom>
            <a:avLst/>
            <a:gdLst/>
            <a:ahLst/>
            <a:cxnLst/>
            <a:rect l="l" t="t" r="r" b="b"/>
            <a:pathLst>
              <a:path h="4689475">
                <a:moveTo>
                  <a:pt x="0" y="0"/>
                </a:moveTo>
                <a:lnTo>
                  <a:pt x="0" y="4689005"/>
                </a:lnTo>
              </a:path>
            </a:pathLst>
          </a:custGeom>
          <a:ln w="93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46045" y="1324076"/>
            <a:ext cx="0" cy="4689475"/>
          </a:xfrm>
          <a:custGeom>
            <a:avLst/>
            <a:gdLst/>
            <a:ahLst/>
            <a:cxnLst/>
            <a:rect l="l" t="t" r="r" b="b"/>
            <a:pathLst>
              <a:path h="4689475">
                <a:moveTo>
                  <a:pt x="0" y="0"/>
                </a:moveTo>
                <a:lnTo>
                  <a:pt x="0" y="4689005"/>
                </a:lnTo>
              </a:path>
            </a:pathLst>
          </a:custGeom>
          <a:ln w="93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0036" y="2401790"/>
            <a:ext cx="1339913" cy="1347973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863" y="634237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30" dirty="0">
                <a:latin typeface="Microsoft Sans Serif"/>
                <a:cs typeface="Microsoft Sans Serif"/>
              </a:rPr>
              <a:t>2</a:t>
            </a:r>
            <a:r>
              <a:rPr sz="1200" spc="-44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endParaRPr sz="1200" baseline="-17361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5459" y="6377660"/>
            <a:ext cx="6894195" cy="2787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83790" marR="5080" indent="-2371725">
              <a:lnSpc>
                <a:spcPts val="910"/>
              </a:lnSpc>
              <a:spcBef>
                <a:spcPts val="27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Όσον</a:t>
            </a:r>
            <a:r>
              <a:rPr spc="-65" dirty="0"/>
              <a:t> </a:t>
            </a:r>
            <a:r>
              <a:rPr dirty="0"/>
              <a:t>αφορά</a:t>
            </a:r>
            <a:r>
              <a:rPr spc="-70" dirty="0"/>
              <a:t> </a:t>
            </a:r>
            <a:r>
              <a:rPr spc="-114" dirty="0"/>
              <a:t>τα</a:t>
            </a:r>
            <a:r>
              <a:rPr spc="-60" dirty="0"/>
              <a:t> </a:t>
            </a:r>
            <a:r>
              <a:rPr dirty="0"/>
              <a:t>νέα</a:t>
            </a:r>
            <a:r>
              <a:rPr spc="-75" dirty="0"/>
              <a:t> </a:t>
            </a:r>
            <a:r>
              <a:rPr spc="-20" dirty="0"/>
              <a:t>σκευάσματα</a:t>
            </a:r>
            <a:r>
              <a:rPr spc="-65" dirty="0"/>
              <a:t> </a:t>
            </a:r>
            <a:r>
              <a:rPr spc="-110" dirty="0"/>
              <a:t>της</a:t>
            </a:r>
            <a:r>
              <a:rPr spc="-50" dirty="0"/>
              <a:t> </a:t>
            </a:r>
            <a:r>
              <a:rPr spc="-10" dirty="0"/>
              <a:t>Pfizer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2860" y="6621067"/>
            <a:ext cx="133667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617" y="1568412"/>
            <a:ext cx="10257790" cy="460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5080" indent="-285115" algn="just">
              <a:lnSpc>
                <a:spcPct val="100200"/>
              </a:lnSpc>
              <a:spcBef>
                <a:spcPts val="95"/>
              </a:spcBef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Η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ημερομηνία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EXP.DATE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είναι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η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ημερομηνία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λήξης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του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σκευάσματος,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για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όσο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αυτό 	</a:t>
            </a:r>
            <a:r>
              <a:rPr sz="2000" dirty="0">
                <a:latin typeface="Microsoft Sans Serif"/>
                <a:cs typeface="Microsoft Sans Serif"/>
              </a:rPr>
              <a:t>φυλάσσεται</a:t>
            </a:r>
            <a:r>
              <a:rPr sz="2000" spc="4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στους</a:t>
            </a:r>
            <a:r>
              <a:rPr sz="2000" spc="43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καταψύκτες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του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HUB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(-90</a:t>
            </a:r>
            <a:r>
              <a:rPr sz="2000" spc="4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έως</a:t>
            </a:r>
            <a:r>
              <a:rPr sz="2000" spc="43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-60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Calibri"/>
                <a:cs typeface="Calibri"/>
              </a:rPr>
              <a:t>°C</a:t>
            </a:r>
            <a:r>
              <a:rPr sz="2000" dirty="0">
                <a:latin typeface="Microsoft Sans Serif"/>
                <a:cs typeface="Microsoft Sans Serif"/>
              </a:rPr>
              <a:t>)</a:t>
            </a:r>
            <a:r>
              <a:rPr sz="2000" spc="4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και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καθορίζεται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από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την 	</a:t>
            </a:r>
            <a:r>
              <a:rPr sz="2000" dirty="0">
                <a:latin typeface="Microsoft Sans Serif"/>
                <a:cs typeface="Microsoft Sans Serif"/>
              </a:rPr>
              <a:t>ημερομηνία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παραγωγής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του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σκευάσματος.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100000"/>
              </a:lnSpc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Τα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φιαλίδια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από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στιγμή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που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εξέρχονται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από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βαθιά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κατάψυξη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θερμοκρασίες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2-</a:t>
            </a:r>
            <a:r>
              <a:rPr sz="2000" spc="-50" dirty="0">
                <a:latin typeface="Microsoft Sans Serif"/>
                <a:cs typeface="Microsoft Sans Serif"/>
              </a:rPr>
              <a:t>8 	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dirty="0">
                <a:latin typeface="Microsoft Sans Serif"/>
                <a:cs typeface="Microsoft Sans Serif"/>
              </a:rPr>
              <a:t>C,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αποκτούν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νέο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χρόνο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ζωής: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10</a:t>
            </a:r>
            <a:r>
              <a:rPr sz="2000" u="sng" spc="9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εβδομάδες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ο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οποίος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αναγράφεται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ως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VALID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UNTIL 	</a:t>
            </a:r>
            <a:r>
              <a:rPr sz="2000" spc="-20" dirty="0">
                <a:latin typeface="Microsoft Sans Serif"/>
                <a:cs typeface="Microsoft Sans Serif"/>
              </a:rPr>
              <a:t>στο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επικολλημένο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QR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CODE.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180" marR="5715" indent="-285115" algn="just">
              <a:lnSpc>
                <a:spcPct val="100000"/>
              </a:lnSpc>
              <a:spcBef>
                <a:spcPts val="5"/>
              </a:spcBef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Το</a:t>
            </a:r>
            <a:r>
              <a:rPr sz="2000" u="sng" spc="8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μη</a:t>
            </a:r>
            <a:r>
              <a:rPr sz="2000" u="sng" spc="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ανοιγμένο</a:t>
            </a:r>
            <a:r>
              <a:rPr sz="2000" u="sng" spc="9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φιαλίδιο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μπορεί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να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φυλαχθεί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το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μέγιστο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για</a:t>
            </a:r>
            <a:r>
              <a:rPr sz="2000" spc="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12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ώρες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θερμοκρασίες 	</a:t>
            </a:r>
            <a:r>
              <a:rPr sz="2000" dirty="0">
                <a:latin typeface="Microsoft Sans Serif"/>
                <a:cs typeface="Microsoft Sans Serif"/>
              </a:rPr>
              <a:t>έως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30°C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(συμπεριλαμβανομένου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του</a:t>
            </a:r>
            <a:r>
              <a:rPr sz="2000" dirty="0">
                <a:latin typeface="Microsoft Sans Serif"/>
                <a:cs typeface="Microsoft Sans Serif"/>
              </a:rPr>
              <a:t> χρόνου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απόψυξης)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πριν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τη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χρήση.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815" indent="-285115">
              <a:lnSpc>
                <a:spcPct val="100000"/>
              </a:lnSpc>
              <a:buClr>
                <a:srgbClr val="0000C8"/>
              </a:buClr>
              <a:buFont typeface="Wingdings"/>
              <a:buChar char=""/>
              <a:tabLst>
                <a:tab pos="297815" algn="l"/>
              </a:tabLst>
            </a:pPr>
            <a:r>
              <a:rPr sz="2000" spc="-35" dirty="0">
                <a:latin typeface="Microsoft Sans Serif"/>
                <a:cs typeface="Microsoft Sans Serif"/>
              </a:rPr>
              <a:t>Αφήστε </a:t>
            </a:r>
            <a:r>
              <a:rPr sz="2000" spc="-90" dirty="0">
                <a:latin typeface="Microsoft Sans Serif"/>
                <a:cs typeface="Microsoft Sans Serif"/>
              </a:rPr>
              <a:t>το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αποψυγμένο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φιαλίδιο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να</a:t>
            </a:r>
            <a:r>
              <a:rPr sz="2000" spc="-30" dirty="0">
                <a:latin typeface="Microsoft Sans Serif"/>
                <a:cs typeface="Microsoft Sans Serif"/>
              </a:rPr>
              <a:t> έρθει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θερμοκρασία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δωματίου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πριν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τη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χρήση.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180" marR="5715" indent="-285115" algn="just">
              <a:lnSpc>
                <a:spcPct val="100000"/>
              </a:lnSpc>
              <a:spcBef>
                <a:spcPts val="5"/>
              </a:spcBef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Εφόσον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το</a:t>
            </a:r>
            <a:r>
              <a:rPr sz="2000" u="sng" spc="15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φιαλίδιο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έχει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ανοιχτεί</a:t>
            </a:r>
            <a:r>
              <a:rPr sz="2000" spc="-10" dirty="0">
                <a:latin typeface="Microsoft Sans Serif"/>
                <a:cs typeface="Microsoft Sans Serif"/>
              </a:rPr>
              <a:t>,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μπορεί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να</a:t>
            </a:r>
            <a:r>
              <a:rPr sz="2000" spc="1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διατηρηθεί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έως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12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ώρες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θερμοκρασίες 	</a:t>
            </a:r>
            <a:r>
              <a:rPr sz="2000" dirty="0">
                <a:latin typeface="Microsoft Sans Serif"/>
                <a:cs typeface="Microsoft Sans Serif"/>
              </a:rPr>
              <a:t>2°C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30°C.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Εμβολιασμός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55" y="125285"/>
            <a:ext cx="12077065" cy="1678939"/>
            <a:chOff x="-355" y="125285"/>
            <a:chExt cx="12077065" cy="167893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3554" y="125285"/>
              <a:ext cx="963002" cy="9435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355" y="1102321"/>
              <a:ext cx="11748770" cy="701675"/>
            </a:xfrm>
            <a:custGeom>
              <a:avLst/>
              <a:gdLst/>
              <a:ahLst/>
              <a:cxnLst/>
              <a:rect l="l" t="t" r="r" b="b"/>
              <a:pathLst>
                <a:path w="11748770" h="701675">
                  <a:moveTo>
                    <a:pt x="11748592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5874473" y="701636"/>
                  </a:lnTo>
                  <a:lnTo>
                    <a:pt x="11748592" y="701636"/>
                  </a:lnTo>
                  <a:lnTo>
                    <a:pt x="1174859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355" y="1880997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4945" y="2117051"/>
            <a:ext cx="301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Προετοιμασία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φιαλιδίου</a:t>
            </a:r>
            <a:r>
              <a:rPr sz="1200" spc="10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πολλαπλών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δόσεων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4685" y="1880997"/>
            <a:ext cx="701675" cy="701675"/>
            <a:chOff x="454685" y="1880997"/>
            <a:chExt cx="701675" cy="701675"/>
          </a:xfrm>
        </p:grpSpPr>
        <p:sp>
          <p:nvSpPr>
            <p:cNvPr id="10" name="object 10"/>
            <p:cNvSpPr/>
            <p:nvPr/>
          </p:nvSpPr>
          <p:spPr>
            <a:xfrm>
              <a:off x="454685" y="1880997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276" y="1951202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9414" y="2106980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2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8895" y="1338732"/>
            <a:ext cx="2009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Λήψη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μεταφορά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φιαλιδίου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4685" y="1102321"/>
            <a:ext cx="701675" cy="701675"/>
            <a:chOff x="454685" y="1102321"/>
            <a:chExt cx="701675" cy="701675"/>
          </a:xfrm>
        </p:grpSpPr>
        <p:sp>
          <p:nvSpPr>
            <p:cNvPr id="15" name="object 15"/>
            <p:cNvSpPr/>
            <p:nvPr/>
          </p:nvSpPr>
          <p:spPr>
            <a:xfrm>
              <a:off x="454685" y="1102321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276" y="1172514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411"/>
                  </a:lnTo>
                  <a:lnTo>
                    <a:pt x="0" y="140411"/>
                  </a:lnTo>
                  <a:lnTo>
                    <a:pt x="0" y="421208"/>
                  </a:lnTo>
                  <a:lnTo>
                    <a:pt x="134645" y="421208"/>
                  </a:lnTo>
                  <a:lnTo>
                    <a:pt x="134645" y="561606"/>
                  </a:lnTo>
                  <a:lnTo>
                    <a:pt x="456844" y="280809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9414" y="1328661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1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-355" y="2665082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68895" y="2902216"/>
            <a:ext cx="4973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Επιβεβαίωση</a:t>
            </a:r>
            <a:r>
              <a:rPr sz="1200" spc="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ασθενή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συμπλήρωση</a:t>
            </a:r>
            <a:r>
              <a:rPr sz="1200" spc="10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«Ιατρικής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Εντολής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Εμβολιασμού»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4685" y="2665082"/>
            <a:ext cx="701675" cy="701675"/>
            <a:chOff x="454685" y="2665082"/>
            <a:chExt cx="701675" cy="701675"/>
          </a:xfrm>
        </p:grpSpPr>
        <p:sp>
          <p:nvSpPr>
            <p:cNvPr id="21" name="object 21"/>
            <p:cNvSpPr/>
            <p:nvPr/>
          </p:nvSpPr>
          <p:spPr>
            <a:xfrm>
              <a:off x="454685" y="2665082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276" y="2735275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208"/>
                  </a:lnTo>
                  <a:lnTo>
                    <a:pt x="134645" y="421208"/>
                  </a:lnTo>
                  <a:lnTo>
                    <a:pt x="134645" y="561606"/>
                  </a:lnTo>
                  <a:lnTo>
                    <a:pt x="456844" y="280809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9414" y="2890697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3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-355" y="3442677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4945" y="3679456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Απόφαση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για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χορήγηση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εμβολίου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4685" y="3442677"/>
            <a:ext cx="701675" cy="701675"/>
            <a:chOff x="454685" y="3442677"/>
            <a:chExt cx="701675" cy="701675"/>
          </a:xfrm>
        </p:grpSpPr>
        <p:sp>
          <p:nvSpPr>
            <p:cNvPr id="27" name="object 27"/>
            <p:cNvSpPr/>
            <p:nvPr/>
          </p:nvSpPr>
          <p:spPr>
            <a:xfrm>
              <a:off x="454685" y="3442677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276" y="3512883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3"/>
                  </a:lnTo>
                  <a:lnTo>
                    <a:pt x="456844" y="280796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9414" y="3667937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4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-355" y="4233964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68895" y="4287494"/>
            <a:ext cx="1817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Σε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περίπτωση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χορήγησης: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8895" y="4470374"/>
            <a:ext cx="960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Προετοιμασία</a:t>
            </a:r>
            <a:r>
              <a:rPr sz="1200" dirty="0">
                <a:latin typeface="Microsoft Sans Serif"/>
                <a:cs typeface="Microsoft Sans Serif"/>
              </a:rPr>
              <a:t> μεμονωμένης δόσης,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χορήγηση εμβολίου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 απόρριψη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βελόνας</a:t>
            </a:r>
            <a:endParaRPr sz="1200">
              <a:latin typeface="Microsoft Sans Serif"/>
              <a:cs typeface="Microsoft Sans Serif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dirty="0">
                <a:latin typeface="Microsoft Sans Serif"/>
                <a:cs typeface="Microsoft Sans Serif"/>
              </a:rPr>
              <a:t>Καταχώρηση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QR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code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50" dirty="0">
                <a:latin typeface="Microsoft Sans Serif"/>
                <a:cs typeface="Microsoft Sans Serif"/>
              </a:rPr>
              <a:t>από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το</a:t>
            </a:r>
            <a:r>
              <a:rPr sz="1200" dirty="0">
                <a:latin typeface="Microsoft Sans Serif"/>
                <a:cs typeface="Microsoft Sans Serif"/>
              </a:rPr>
              <a:t> έντυπο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επιβεβαίωσης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επίσκεψης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παρακολούθηση ασθενή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για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εμφάνιση </a:t>
            </a:r>
            <a:r>
              <a:rPr sz="1200" spc="-20" dirty="0">
                <a:latin typeface="Microsoft Sans Serif"/>
                <a:cs typeface="Microsoft Sans Serif"/>
              </a:rPr>
              <a:t>τυχόν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ανεπιθύμητων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ενεργειών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4685" y="4233964"/>
            <a:ext cx="701675" cy="701675"/>
            <a:chOff x="454685" y="4233964"/>
            <a:chExt cx="701675" cy="701675"/>
          </a:xfrm>
        </p:grpSpPr>
        <p:sp>
          <p:nvSpPr>
            <p:cNvPr id="34" name="object 34"/>
            <p:cNvSpPr/>
            <p:nvPr/>
          </p:nvSpPr>
          <p:spPr>
            <a:xfrm>
              <a:off x="454685" y="4233964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1276" y="4304156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208"/>
                  </a:lnTo>
                  <a:lnTo>
                    <a:pt x="134645" y="421208"/>
                  </a:lnTo>
                  <a:lnTo>
                    <a:pt x="134645" y="561606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9414" y="4460303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5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55" y="5030279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41894" y="5274259"/>
            <a:ext cx="5458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Σε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περίπτωση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μη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χορήγησης,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καταχώρηση λόγου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μη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χορήγησης</a:t>
            </a:r>
            <a:r>
              <a:rPr sz="1200" dirty="0">
                <a:latin typeface="Microsoft Sans Serif"/>
                <a:cs typeface="Microsoft Sans Serif"/>
              </a:rPr>
              <a:t> στην </a:t>
            </a:r>
            <a:r>
              <a:rPr sz="1200" spc="-10" dirty="0">
                <a:latin typeface="Microsoft Sans Serif"/>
                <a:cs typeface="Microsoft Sans Serif"/>
              </a:rPr>
              <a:t>εφαρμογή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4685" y="5030279"/>
            <a:ext cx="701675" cy="701675"/>
            <a:chOff x="454685" y="5030279"/>
            <a:chExt cx="701675" cy="701675"/>
          </a:xfrm>
        </p:grpSpPr>
        <p:sp>
          <p:nvSpPr>
            <p:cNvPr id="40" name="object 40"/>
            <p:cNvSpPr/>
            <p:nvPr/>
          </p:nvSpPr>
          <p:spPr>
            <a:xfrm>
              <a:off x="454685" y="5030279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276" y="5100484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9414" y="5255539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6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113198" y="1216799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473036" y="0"/>
                </a:moveTo>
                <a:lnTo>
                  <a:pt x="0" y="0"/>
                </a:lnTo>
                <a:lnTo>
                  <a:pt x="0" y="473036"/>
                </a:lnTo>
                <a:lnTo>
                  <a:pt x="473036" y="473036"/>
                </a:lnTo>
                <a:lnTo>
                  <a:pt x="473036" y="449643"/>
                </a:lnTo>
                <a:lnTo>
                  <a:pt x="23037" y="449643"/>
                </a:lnTo>
                <a:lnTo>
                  <a:pt x="23037" y="170281"/>
                </a:lnTo>
                <a:lnTo>
                  <a:pt x="364356" y="170281"/>
                </a:lnTo>
                <a:lnTo>
                  <a:pt x="371881" y="162725"/>
                </a:lnTo>
                <a:lnTo>
                  <a:pt x="357774" y="147243"/>
                </a:lnTo>
                <a:lnTo>
                  <a:pt x="23037" y="147243"/>
                </a:lnTo>
                <a:lnTo>
                  <a:pt x="23037" y="23037"/>
                </a:lnTo>
                <a:lnTo>
                  <a:pt x="473036" y="23037"/>
                </a:lnTo>
                <a:lnTo>
                  <a:pt x="473036" y="0"/>
                </a:lnTo>
                <a:close/>
              </a:path>
              <a:path w="473075" h="473075">
                <a:moveTo>
                  <a:pt x="473036" y="317881"/>
                </a:moveTo>
                <a:lnTo>
                  <a:pt x="449643" y="317881"/>
                </a:lnTo>
                <a:lnTo>
                  <a:pt x="449643" y="449643"/>
                </a:lnTo>
                <a:lnTo>
                  <a:pt x="473036" y="449643"/>
                </a:lnTo>
                <a:lnTo>
                  <a:pt x="473036" y="317881"/>
                </a:lnTo>
                <a:close/>
              </a:path>
              <a:path w="473075" h="473075">
                <a:moveTo>
                  <a:pt x="185762" y="224637"/>
                </a:moveTo>
                <a:lnTo>
                  <a:pt x="100799" y="309956"/>
                </a:lnTo>
                <a:lnTo>
                  <a:pt x="185762" y="395274"/>
                </a:lnTo>
                <a:lnTo>
                  <a:pt x="201599" y="379806"/>
                </a:lnTo>
                <a:lnTo>
                  <a:pt x="139319" y="317881"/>
                </a:lnTo>
                <a:lnTo>
                  <a:pt x="473036" y="317881"/>
                </a:lnTo>
                <a:lnTo>
                  <a:pt x="473036" y="302399"/>
                </a:lnTo>
                <a:lnTo>
                  <a:pt x="139319" y="302399"/>
                </a:lnTo>
                <a:lnTo>
                  <a:pt x="201599" y="240118"/>
                </a:lnTo>
                <a:lnTo>
                  <a:pt x="185762" y="224637"/>
                </a:lnTo>
                <a:close/>
              </a:path>
              <a:path w="473075" h="473075">
                <a:moveTo>
                  <a:pt x="473036" y="23037"/>
                </a:moveTo>
                <a:lnTo>
                  <a:pt x="449643" y="23037"/>
                </a:lnTo>
                <a:lnTo>
                  <a:pt x="449643" y="302399"/>
                </a:lnTo>
                <a:lnTo>
                  <a:pt x="473036" y="302399"/>
                </a:lnTo>
                <a:lnTo>
                  <a:pt x="473036" y="23037"/>
                </a:lnTo>
                <a:close/>
              </a:path>
              <a:path w="473075" h="473075">
                <a:moveTo>
                  <a:pt x="364356" y="170281"/>
                </a:moveTo>
                <a:lnTo>
                  <a:pt x="333362" y="170281"/>
                </a:lnTo>
                <a:lnTo>
                  <a:pt x="271081" y="232562"/>
                </a:lnTo>
                <a:lnTo>
                  <a:pt x="286918" y="248043"/>
                </a:lnTo>
                <a:lnTo>
                  <a:pt x="364356" y="170281"/>
                </a:lnTo>
                <a:close/>
              </a:path>
              <a:path w="473075" h="473075">
                <a:moveTo>
                  <a:pt x="286918" y="69481"/>
                </a:moveTo>
                <a:lnTo>
                  <a:pt x="271081" y="84962"/>
                </a:lnTo>
                <a:lnTo>
                  <a:pt x="333362" y="147243"/>
                </a:lnTo>
                <a:lnTo>
                  <a:pt x="357774" y="147243"/>
                </a:lnTo>
                <a:lnTo>
                  <a:pt x="286918" y="69481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13554" y="4358639"/>
            <a:ext cx="473709" cy="472440"/>
          </a:xfrm>
          <a:custGeom>
            <a:avLst/>
            <a:gdLst/>
            <a:ahLst/>
            <a:cxnLst/>
            <a:rect l="l" t="t" r="r" b="b"/>
            <a:pathLst>
              <a:path w="473709" h="472439">
                <a:moveTo>
                  <a:pt x="138252" y="396240"/>
                </a:moveTo>
                <a:lnTo>
                  <a:pt x="79565" y="396240"/>
                </a:lnTo>
                <a:lnTo>
                  <a:pt x="79565" y="416763"/>
                </a:lnTo>
                <a:lnTo>
                  <a:pt x="109080" y="416763"/>
                </a:lnTo>
                <a:lnTo>
                  <a:pt x="138252" y="416763"/>
                </a:lnTo>
                <a:lnTo>
                  <a:pt x="138252" y="396240"/>
                </a:lnTo>
                <a:close/>
              </a:path>
              <a:path w="473709" h="472439">
                <a:moveTo>
                  <a:pt x="212051" y="396240"/>
                </a:moveTo>
                <a:lnTo>
                  <a:pt x="156603" y="396240"/>
                </a:lnTo>
                <a:lnTo>
                  <a:pt x="156603" y="416763"/>
                </a:lnTo>
                <a:lnTo>
                  <a:pt x="184327" y="416763"/>
                </a:lnTo>
                <a:lnTo>
                  <a:pt x="212051" y="416763"/>
                </a:lnTo>
                <a:lnTo>
                  <a:pt x="212051" y="396240"/>
                </a:lnTo>
                <a:close/>
              </a:path>
              <a:path w="473709" h="472439">
                <a:moveTo>
                  <a:pt x="288721" y="396240"/>
                </a:moveTo>
                <a:lnTo>
                  <a:pt x="233286" y="396240"/>
                </a:lnTo>
                <a:lnTo>
                  <a:pt x="233286" y="416763"/>
                </a:lnTo>
                <a:lnTo>
                  <a:pt x="261010" y="416763"/>
                </a:lnTo>
                <a:lnTo>
                  <a:pt x="288721" y="416763"/>
                </a:lnTo>
                <a:lnTo>
                  <a:pt x="288721" y="396240"/>
                </a:lnTo>
                <a:close/>
              </a:path>
              <a:path w="473709" h="472439">
                <a:moveTo>
                  <a:pt x="427685" y="68999"/>
                </a:moveTo>
                <a:lnTo>
                  <a:pt x="425170" y="61442"/>
                </a:lnTo>
                <a:lnTo>
                  <a:pt x="417601" y="56756"/>
                </a:lnTo>
                <a:lnTo>
                  <a:pt x="411746" y="52006"/>
                </a:lnTo>
                <a:lnTo>
                  <a:pt x="405371" y="48907"/>
                </a:lnTo>
                <a:lnTo>
                  <a:pt x="405371" y="78714"/>
                </a:lnTo>
                <a:lnTo>
                  <a:pt x="405371" y="83756"/>
                </a:lnTo>
                <a:lnTo>
                  <a:pt x="398170" y="91325"/>
                </a:lnTo>
                <a:lnTo>
                  <a:pt x="392874" y="99402"/>
                </a:lnTo>
                <a:lnTo>
                  <a:pt x="383946" y="110274"/>
                </a:lnTo>
                <a:lnTo>
                  <a:pt x="351370" y="147840"/>
                </a:lnTo>
                <a:lnTo>
                  <a:pt x="322008" y="178193"/>
                </a:lnTo>
                <a:lnTo>
                  <a:pt x="291198" y="211023"/>
                </a:lnTo>
                <a:lnTo>
                  <a:pt x="262216" y="242519"/>
                </a:lnTo>
                <a:lnTo>
                  <a:pt x="238328" y="268795"/>
                </a:lnTo>
                <a:lnTo>
                  <a:pt x="232473" y="273507"/>
                </a:lnTo>
                <a:lnTo>
                  <a:pt x="226085" y="279654"/>
                </a:lnTo>
                <a:lnTo>
                  <a:pt x="219684" y="285864"/>
                </a:lnTo>
                <a:lnTo>
                  <a:pt x="213842" y="290753"/>
                </a:lnTo>
                <a:lnTo>
                  <a:pt x="196570" y="273481"/>
                </a:lnTo>
                <a:lnTo>
                  <a:pt x="200482" y="266865"/>
                </a:lnTo>
                <a:lnTo>
                  <a:pt x="207365" y="258546"/>
                </a:lnTo>
                <a:lnTo>
                  <a:pt x="215595" y="249694"/>
                </a:lnTo>
                <a:lnTo>
                  <a:pt x="223570" y="241439"/>
                </a:lnTo>
                <a:lnTo>
                  <a:pt x="251523" y="210185"/>
                </a:lnTo>
                <a:lnTo>
                  <a:pt x="286829" y="172504"/>
                </a:lnTo>
                <a:lnTo>
                  <a:pt x="323088" y="134835"/>
                </a:lnTo>
                <a:lnTo>
                  <a:pt x="362000" y="95326"/>
                </a:lnTo>
                <a:lnTo>
                  <a:pt x="390601" y="68999"/>
                </a:lnTo>
                <a:lnTo>
                  <a:pt x="393128" y="68999"/>
                </a:lnTo>
                <a:lnTo>
                  <a:pt x="400329" y="71513"/>
                </a:lnTo>
                <a:lnTo>
                  <a:pt x="402844" y="74041"/>
                </a:lnTo>
                <a:lnTo>
                  <a:pt x="402844" y="76555"/>
                </a:lnTo>
                <a:lnTo>
                  <a:pt x="405371" y="78714"/>
                </a:lnTo>
                <a:lnTo>
                  <a:pt x="405371" y="48907"/>
                </a:lnTo>
                <a:lnTo>
                  <a:pt x="398970" y="47205"/>
                </a:lnTo>
                <a:lnTo>
                  <a:pt x="393128" y="46685"/>
                </a:lnTo>
                <a:lnTo>
                  <a:pt x="383984" y="47104"/>
                </a:lnTo>
                <a:lnTo>
                  <a:pt x="373227" y="52717"/>
                </a:lnTo>
                <a:lnTo>
                  <a:pt x="358292" y="65214"/>
                </a:lnTo>
                <a:lnTo>
                  <a:pt x="336600" y="86283"/>
                </a:lnTo>
                <a:lnTo>
                  <a:pt x="331749" y="91465"/>
                </a:lnTo>
                <a:lnTo>
                  <a:pt x="269684" y="157429"/>
                </a:lnTo>
                <a:lnTo>
                  <a:pt x="234289" y="195389"/>
                </a:lnTo>
                <a:lnTo>
                  <a:pt x="206286" y="226682"/>
                </a:lnTo>
                <a:lnTo>
                  <a:pt x="186550" y="248107"/>
                </a:lnTo>
                <a:lnTo>
                  <a:pt x="174777" y="262826"/>
                </a:lnTo>
                <a:lnTo>
                  <a:pt x="170840" y="274218"/>
                </a:lnTo>
                <a:lnTo>
                  <a:pt x="174599" y="285724"/>
                </a:lnTo>
                <a:lnTo>
                  <a:pt x="135851" y="327355"/>
                </a:lnTo>
                <a:lnTo>
                  <a:pt x="108229" y="357568"/>
                </a:lnTo>
                <a:lnTo>
                  <a:pt x="93611" y="374637"/>
                </a:lnTo>
                <a:lnTo>
                  <a:pt x="125145" y="371805"/>
                </a:lnTo>
                <a:lnTo>
                  <a:pt x="145669" y="357098"/>
                </a:lnTo>
                <a:lnTo>
                  <a:pt x="159766" y="338201"/>
                </a:lnTo>
                <a:lnTo>
                  <a:pt x="172085" y="322795"/>
                </a:lnTo>
                <a:lnTo>
                  <a:pt x="182245" y="317182"/>
                </a:lnTo>
                <a:lnTo>
                  <a:pt x="192697" y="314299"/>
                </a:lnTo>
                <a:lnTo>
                  <a:pt x="200837" y="313232"/>
                </a:lnTo>
                <a:lnTo>
                  <a:pt x="204127" y="313080"/>
                </a:lnTo>
                <a:lnTo>
                  <a:pt x="206286" y="315595"/>
                </a:lnTo>
                <a:lnTo>
                  <a:pt x="213842" y="315595"/>
                </a:lnTo>
                <a:lnTo>
                  <a:pt x="222745" y="313715"/>
                </a:lnTo>
                <a:lnTo>
                  <a:pt x="223761" y="313080"/>
                </a:lnTo>
                <a:lnTo>
                  <a:pt x="231876" y="308089"/>
                </a:lnTo>
                <a:lnTo>
                  <a:pt x="242443" y="298754"/>
                </a:lnTo>
                <a:lnTo>
                  <a:pt x="250507" y="290753"/>
                </a:lnTo>
                <a:lnTo>
                  <a:pt x="255600" y="285724"/>
                </a:lnTo>
                <a:lnTo>
                  <a:pt x="266763" y="273481"/>
                </a:lnTo>
                <a:lnTo>
                  <a:pt x="339128" y="194398"/>
                </a:lnTo>
                <a:lnTo>
                  <a:pt x="389001" y="140563"/>
                </a:lnTo>
                <a:lnTo>
                  <a:pt x="403250" y="125031"/>
                </a:lnTo>
                <a:lnTo>
                  <a:pt x="425475" y="91465"/>
                </a:lnTo>
                <a:lnTo>
                  <a:pt x="427685" y="78714"/>
                </a:lnTo>
                <a:lnTo>
                  <a:pt x="427685" y="68999"/>
                </a:lnTo>
                <a:close/>
              </a:path>
              <a:path w="473709" h="472439">
                <a:moveTo>
                  <a:pt x="473405" y="20396"/>
                </a:moveTo>
                <a:lnTo>
                  <a:pt x="452170" y="20396"/>
                </a:lnTo>
                <a:lnTo>
                  <a:pt x="452170" y="451675"/>
                </a:lnTo>
                <a:lnTo>
                  <a:pt x="473405" y="451675"/>
                </a:lnTo>
                <a:lnTo>
                  <a:pt x="473405" y="20396"/>
                </a:lnTo>
                <a:close/>
              </a:path>
              <a:path w="473709" h="472439">
                <a:moveTo>
                  <a:pt x="473405" y="0"/>
                </a:moveTo>
                <a:lnTo>
                  <a:pt x="0" y="0"/>
                </a:lnTo>
                <a:lnTo>
                  <a:pt x="0" y="20320"/>
                </a:lnTo>
                <a:lnTo>
                  <a:pt x="0" y="452120"/>
                </a:lnTo>
                <a:lnTo>
                  <a:pt x="0" y="472440"/>
                </a:lnTo>
                <a:lnTo>
                  <a:pt x="473405" y="472440"/>
                </a:lnTo>
                <a:lnTo>
                  <a:pt x="473405" y="452120"/>
                </a:lnTo>
                <a:lnTo>
                  <a:pt x="20891" y="452120"/>
                </a:lnTo>
                <a:lnTo>
                  <a:pt x="20891" y="20320"/>
                </a:lnTo>
                <a:lnTo>
                  <a:pt x="473405" y="20320"/>
                </a:lnTo>
                <a:lnTo>
                  <a:pt x="473405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13554" y="5138420"/>
            <a:ext cx="478790" cy="477520"/>
          </a:xfrm>
          <a:custGeom>
            <a:avLst/>
            <a:gdLst/>
            <a:ahLst/>
            <a:cxnLst/>
            <a:rect l="l" t="t" r="r" b="b"/>
            <a:pathLst>
              <a:path w="478790" h="477520">
                <a:moveTo>
                  <a:pt x="379806" y="128270"/>
                </a:moveTo>
                <a:lnTo>
                  <a:pt x="97561" y="128270"/>
                </a:lnTo>
                <a:lnTo>
                  <a:pt x="97561" y="146050"/>
                </a:lnTo>
                <a:lnTo>
                  <a:pt x="97561" y="287020"/>
                </a:lnTo>
                <a:lnTo>
                  <a:pt x="97561" y="306070"/>
                </a:lnTo>
                <a:lnTo>
                  <a:pt x="379806" y="306070"/>
                </a:lnTo>
                <a:lnTo>
                  <a:pt x="379806" y="287134"/>
                </a:lnTo>
                <a:lnTo>
                  <a:pt x="379806" y="146380"/>
                </a:lnTo>
                <a:lnTo>
                  <a:pt x="361086" y="146380"/>
                </a:lnTo>
                <a:lnTo>
                  <a:pt x="361086" y="287020"/>
                </a:lnTo>
                <a:lnTo>
                  <a:pt x="115925" y="287020"/>
                </a:lnTo>
                <a:lnTo>
                  <a:pt x="115925" y="146050"/>
                </a:lnTo>
                <a:lnTo>
                  <a:pt x="379806" y="146050"/>
                </a:lnTo>
                <a:lnTo>
                  <a:pt x="379806" y="128270"/>
                </a:lnTo>
                <a:close/>
              </a:path>
              <a:path w="478790" h="477520">
                <a:moveTo>
                  <a:pt x="435241" y="323850"/>
                </a:moveTo>
                <a:lnTo>
                  <a:pt x="416521" y="323850"/>
                </a:lnTo>
                <a:lnTo>
                  <a:pt x="416521" y="342900"/>
                </a:lnTo>
                <a:lnTo>
                  <a:pt x="416521" y="360680"/>
                </a:lnTo>
                <a:lnTo>
                  <a:pt x="61201" y="360680"/>
                </a:lnTo>
                <a:lnTo>
                  <a:pt x="61201" y="342900"/>
                </a:lnTo>
                <a:lnTo>
                  <a:pt x="416521" y="342900"/>
                </a:lnTo>
                <a:lnTo>
                  <a:pt x="416521" y="323850"/>
                </a:lnTo>
                <a:lnTo>
                  <a:pt x="416521" y="109664"/>
                </a:lnTo>
                <a:lnTo>
                  <a:pt x="392049" y="109664"/>
                </a:lnTo>
                <a:lnTo>
                  <a:pt x="392049" y="323850"/>
                </a:lnTo>
                <a:lnTo>
                  <a:pt x="79565" y="323850"/>
                </a:lnTo>
                <a:lnTo>
                  <a:pt x="79565" y="109220"/>
                </a:lnTo>
                <a:lnTo>
                  <a:pt x="416521" y="109220"/>
                </a:lnTo>
                <a:lnTo>
                  <a:pt x="416521" y="91440"/>
                </a:lnTo>
                <a:lnTo>
                  <a:pt x="61201" y="91440"/>
                </a:lnTo>
                <a:lnTo>
                  <a:pt x="61201" y="109220"/>
                </a:lnTo>
                <a:lnTo>
                  <a:pt x="61201" y="323850"/>
                </a:lnTo>
                <a:lnTo>
                  <a:pt x="36728" y="323850"/>
                </a:lnTo>
                <a:lnTo>
                  <a:pt x="36728" y="342900"/>
                </a:lnTo>
                <a:lnTo>
                  <a:pt x="36728" y="360680"/>
                </a:lnTo>
                <a:lnTo>
                  <a:pt x="36728" y="386080"/>
                </a:lnTo>
                <a:lnTo>
                  <a:pt x="435241" y="386080"/>
                </a:lnTo>
                <a:lnTo>
                  <a:pt x="435241" y="360934"/>
                </a:lnTo>
                <a:lnTo>
                  <a:pt x="435241" y="360680"/>
                </a:lnTo>
                <a:lnTo>
                  <a:pt x="435241" y="342900"/>
                </a:lnTo>
                <a:lnTo>
                  <a:pt x="435241" y="342582"/>
                </a:lnTo>
                <a:lnTo>
                  <a:pt x="435241" y="323850"/>
                </a:lnTo>
                <a:close/>
              </a:path>
              <a:path w="478790" h="477520">
                <a:moveTo>
                  <a:pt x="478447" y="17856"/>
                </a:moveTo>
                <a:lnTo>
                  <a:pt x="453605" y="17856"/>
                </a:lnTo>
                <a:lnTo>
                  <a:pt x="453605" y="453097"/>
                </a:lnTo>
                <a:lnTo>
                  <a:pt x="478447" y="453097"/>
                </a:lnTo>
                <a:lnTo>
                  <a:pt x="478447" y="17856"/>
                </a:lnTo>
                <a:close/>
              </a:path>
              <a:path w="478790" h="477520">
                <a:moveTo>
                  <a:pt x="478447" y="0"/>
                </a:moveTo>
                <a:lnTo>
                  <a:pt x="0" y="0"/>
                </a:lnTo>
                <a:lnTo>
                  <a:pt x="0" y="17780"/>
                </a:lnTo>
                <a:lnTo>
                  <a:pt x="0" y="453390"/>
                </a:lnTo>
                <a:lnTo>
                  <a:pt x="0" y="477520"/>
                </a:lnTo>
                <a:lnTo>
                  <a:pt x="478447" y="477520"/>
                </a:lnTo>
                <a:lnTo>
                  <a:pt x="478447" y="453390"/>
                </a:lnTo>
                <a:lnTo>
                  <a:pt x="18364" y="453390"/>
                </a:lnTo>
                <a:lnTo>
                  <a:pt x="18364" y="17780"/>
                </a:lnTo>
                <a:lnTo>
                  <a:pt x="478447" y="17780"/>
                </a:lnTo>
                <a:lnTo>
                  <a:pt x="478447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13554" y="3557523"/>
            <a:ext cx="478790" cy="472440"/>
          </a:xfrm>
          <a:custGeom>
            <a:avLst/>
            <a:gdLst/>
            <a:ahLst/>
            <a:cxnLst/>
            <a:rect l="l" t="t" r="r" b="b"/>
            <a:pathLst>
              <a:path w="478790" h="472439">
                <a:moveTo>
                  <a:pt x="373684" y="224282"/>
                </a:moveTo>
                <a:lnTo>
                  <a:pt x="371246" y="213309"/>
                </a:lnTo>
                <a:lnTo>
                  <a:pt x="364731" y="204254"/>
                </a:lnTo>
                <a:lnTo>
                  <a:pt x="355307" y="198107"/>
                </a:lnTo>
                <a:lnTo>
                  <a:pt x="353885" y="197827"/>
                </a:lnTo>
                <a:lnTo>
                  <a:pt x="353885" y="220319"/>
                </a:lnTo>
                <a:lnTo>
                  <a:pt x="353885" y="318236"/>
                </a:lnTo>
                <a:lnTo>
                  <a:pt x="330123" y="359994"/>
                </a:lnTo>
                <a:lnTo>
                  <a:pt x="280403" y="371449"/>
                </a:lnTo>
                <a:lnTo>
                  <a:pt x="256679" y="372237"/>
                </a:lnTo>
                <a:lnTo>
                  <a:pt x="240944" y="371386"/>
                </a:lnTo>
                <a:lnTo>
                  <a:pt x="227520" y="369138"/>
                </a:lnTo>
                <a:lnTo>
                  <a:pt x="215163" y="366014"/>
                </a:lnTo>
                <a:lnTo>
                  <a:pt x="202692" y="362521"/>
                </a:lnTo>
                <a:lnTo>
                  <a:pt x="199440" y="360718"/>
                </a:lnTo>
                <a:lnTo>
                  <a:pt x="188455" y="357505"/>
                </a:lnTo>
                <a:lnTo>
                  <a:pt x="176403" y="354152"/>
                </a:lnTo>
                <a:lnTo>
                  <a:pt x="162991" y="351205"/>
                </a:lnTo>
                <a:lnTo>
                  <a:pt x="147967" y="349199"/>
                </a:lnTo>
                <a:lnTo>
                  <a:pt x="147967" y="215277"/>
                </a:lnTo>
                <a:lnTo>
                  <a:pt x="186436" y="196697"/>
                </a:lnTo>
                <a:lnTo>
                  <a:pt x="213156" y="154305"/>
                </a:lnTo>
                <a:lnTo>
                  <a:pt x="218884" y="117360"/>
                </a:lnTo>
                <a:lnTo>
                  <a:pt x="218884" y="87833"/>
                </a:lnTo>
                <a:lnTo>
                  <a:pt x="236880" y="87833"/>
                </a:lnTo>
                <a:lnTo>
                  <a:pt x="241211" y="92151"/>
                </a:lnTo>
                <a:lnTo>
                  <a:pt x="241211" y="164515"/>
                </a:lnTo>
                <a:lnTo>
                  <a:pt x="245148" y="184416"/>
                </a:lnTo>
                <a:lnTo>
                  <a:pt x="255739" y="200799"/>
                </a:lnTo>
                <a:lnTo>
                  <a:pt x="271119" y="211912"/>
                </a:lnTo>
                <a:lnTo>
                  <a:pt x="289445" y="216001"/>
                </a:lnTo>
                <a:lnTo>
                  <a:pt x="348843" y="216001"/>
                </a:lnTo>
                <a:lnTo>
                  <a:pt x="353885" y="220319"/>
                </a:lnTo>
                <a:lnTo>
                  <a:pt x="353885" y="197827"/>
                </a:lnTo>
                <a:lnTo>
                  <a:pt x="344170" y="195834"/>
                </a:lnTo>
                <a:lnTo>
                  <a:pt x="289445" y="195834"/>
                </a:lnTo>
                <a:lnTo>
                  <a:pt x="278714" y="193281"/>
                </a:lnTo>
                <a:lnTo>
                  <a:pt x="269506" y="186385"/>
                </a:lnTo>
                <a:lnTo>
                  <a:pt x="263055" y="176403"/>
                </a:lnTo>
                <a:lnTo>
                  <a:pt x="260642" y="164515"/>
                </a:lnTo>
                <a:lnTo>
                  <a:pt x="260642" y="97561"/>
                </a:lnTo>
                <a:lnTo>
                  <a:pt x="258762" y="87833"/>
                </a:lnTo>
                <a:lnTo>
                  <a:pt x="258356" y="85750"/>
                </a:lnTo>
                <a:lnTo>
                  <a:pt x="252133" y="76276"/>
                </a:lnTo>
                <a:lnTo>
                  <a:pt x="242874" y="69977"/>
                </a:lnTo>
                <a:lnTo>
                  <a:pt x="231482" y="67678"/>
                </a:lnTo>
                <a:lnTo>
                  <a:pt x="204482" y="67678"/>
                </a:lnTo>
                <a:lnTo>
                  <a:pt x="198729" y="72351"/>
                </a:lnTo>
                <a:lnTo>
                  <a:pt x="198729" y="117360"/>
                </a:lnTo>
                <a:lnTo>
                  <a:pt x="197637" y="131940"/>
                </a:lnTo>
                <a:lnTo>
                  <a:pt x="181444" y="172072"/>
                </a:lnTo>
                <a:lnTo>
                  <a:pt x="150812" y="195630"/>
                </a:lnTo>
                <a:lnTo>
                  <a:pt x="138963" y="197281"/>
                </a:lnTo>
                <a:lnTo>
                  <a:pt x="128524" y="197281"/>
                </a:lnTo>
                <a:lnTo>
                  <a:pt x="128524" y="369709"/>
                </a:lnTo>
                <a:lnTo>
                  <a:pt x="139687" y="369709"/>
                </a:lnTo>
                <a:lnTo>
                  <a:pt x="156654" y="371017"/>
                </a:lnTo>
                <a:lnTo>
                  <a:pt x="171310" y="373595"/>
                </a:lnTo>
                <a:lnTo>
                  <a:pt x="184277" y="377113"/>
                </a:lnTo>
                <a:lnTo>
                  <a:pt x="196202" y="381241"/>
                </a:lnTo>
                <a:lnTo>
                  <a:pt x="209245" y="385470"/>
                </a:lnTo>
                <a:lnTo>
                  <a:pt x="223062" y="389166"/>
                </a:lnTo>
                <a:lnTo>
                  <a:pt x="238569" y="391769"/>
                </a:lnTo>
                <a:lnTo>
                  <a:pt x="256679" y="392760"/>
                </a:lnTo>
                <a:lnTo>
                  <a:pt x="298043" y="390334"/>
                </a:lnTo>
                <a:lnTo>
                  <a:pt x="335699" y="380072"/>
                </a:lnTo>
                <a:lnTo>
                  <a:pt x="345211" y="372237"/>
                </a:lnTo>
                <a:lnTo>
                  <a:pt x="363093" y="357530"/>
                </a:lnTo>
                <a:lnTo>
                  <a:pt x="373684" y="318236"/>
                </a:lnTo>
                <a:lnTo>
                  <a:pt x="373684" y="224282"/>
                </a:lnTo>
                <a:close/>
              </a:path>
              <a:path w="478790" h="472439">
                <a:moveTo>
                  <a:pt x="478447" y="0"/>
                </a:moveTo>
                <a:lnTo>
                  <a:pt x="457568" y="0"/>
                </a:lnTo>
                <a:lnTo>
                  <a:pt x="457568" y="20154"/>
                </a:lnTo>
                <a:lnTo>
                  <a:pt x="457568" y="451789"/>
                </a:lnTo>
                <a:lnTo>
                  <a:pt x="20523" y="451789"/>
                </a:lnTo>
                <a:lnTo>
                  <a:pt x="20523" y="399961"/>
                </a:lnTo>
                <a:lnTo>
                  <a:pt x="69481" y="399961"/>
                </a:lnTo>
                <a:lnTo>
                  <a:pt x="81470" y="397433"/>
                </a:lnTo>
                <a:lnTo>
                  <a:pt x="90665" y="390740"/>
                </a:lnTo>
                <a:lnTo>
                  <a:pt x="96570" y="381241"/>
                </a:lnTo>
                <a:lnTo>
                  <a:pt x="98640" y="370433"/>
                </a:lnTo>
                <a:lnTo>
                  <a:pt x="98640" y="198361"/>
                </a:lnTo>
                <a:lnTo>
                  <a:pt x="20523" y="198361"/>
                </a:lnTo>
                <a:lnTo>
                  <a:pt x="20523" y="20154"/>
                </a:lnTo>
                <a:lnTo>
                  <a:pt x="457568" y="20154"/>
                </a:lnTo>
                <a:lnTo>
                  <a:pt x="457568" y="0"/>
                </a:lnTo>
                <a:lnTo>
                  <a:pt x="0" y="0"/>
                </a:lnTo>
                <a:lnTo>
                  <a:pt x="0" y="217792"/>
                </a:lnTo>
                <a:lnTo>
                  <a:pt x="79565" y="217792"/>
                </a:lnTo>
                <a:lnTo>
                  <a:pt x="79565" y="374396"/>
                </a:lnTo>
                <a:lnTo>
                  <a:pt x="76327" y="381241"/>
                </a:lnTo>
                <a:lnTo>
                  <a:pt x="0" y="381241"/>
                </a:lnTo>
                <a:lnTo>
                  <a:pt x="0" y="472313"/>
                </a:lnTo>
                <a:lnTo>
                  <a:pt x="478447" y="472313"/>
                </a:lnTo>
                <a:lnTo>
                  <a:pt x="478447" y="451789"/>
                </a:lnTo>
                <a:lnTo>
                  <a:pt x="478447" y="20154"/>
                </a:lnTo>
                <a:lnTo>
                  <a:pt x="478447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13198" y="2810878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4">
                <a:moveTo>
                  <a:pt x="471601" y="0"/>
                </a:moveTo>
                <a:lnTo>
                  <a:pt x="0" y="0"/>
                </a:lnTo>
                <a:lnTo>
                  <a:pt x="0" y="471601"/>
                </a:lnTo>
                <a:lnTo>
                  <a:pt x="471601" y="471601"/>
                </a:lnTo>
                <a:lnTo>
                  <a:pt x="471601" y="452158"/>
                </a:lnTo>
                <a:lnTo>
                  <a:pt x="19075" y="452158"/>
                </a:lnTo>
                <a:lnTo>
                  <a:pt x="19075" y="216357"/>
                </a:lnTo>
                <a:lnTo>
                  <a:pt x="58663" y="216357"/>
                </a:lnTo>
                <a:lnTo>
                  <a:pt x="19075" y="193319"/>
                </a:lnTo>
                <a:lnTo>
                  <a:pt x="19075" y="80276"/>
                </a:lnTo>
                <a:lnTo>
                  <a:pt x="57347" y="80276"/>
                </a:lnTo>
                <a:lnTo>
                  <a:pt x="19075" y="57238"/>
                </a:lnTo>
                <a:lnTo>
                  <a:pt x="19075" y="20167"/>
                </a:lnTo>
                <a:lnTo>
                  <a:pt x="471601" y="20167"/>
                </a:lnTo>
                <a:lnTo>
                  <a:pt x="471601" y="0"/>
                </a:lnTo>
                <a:close/>
              </a:path>
              <a:path w="471804" h="471804">
                <a:moveTo>
                  <a:pt x="471601" y="194767"/>
                </a:moveTo>
                <a:lnTo>
                  <a:pt x="451078" y="194767"/>
                </a:lnTo>
                <a:lnTo>
                  <a:pt x="451078" y="452158"/>
                </a:lnTo>
                <a:lnTo>
                  <a:pt x="471601" y="452158"/>
                </a:lnTo>
                <a:lnTo>
                  <a:pt x="471601" y="194767"/>
                </a:lnTo>
                <a:close/>
              </a:path>
              <a:path w="471804" h="471804">
                <a:moveTo>
                  <a:pt x="58663" y="216357"/>
                </a:moveTo>
                <a:lnTo>
                  <a:pt x="19075" y="216357"/>
                </a:lnTo>
                <a:lnTo>
                  <a:pt x="68046" y="245160"/>
                </a:lnTo>
                <a:lnTo>
                  <a:pt x="74879" y="284759"/>
                </a:lnTo>
                <a:lnTo>
                  <a:pt x="77785" y="294726"/>
                </a:lnTo>
                <a:lnTo>
                  <a:pt x="82445" y="304018"/>
                </a:lnTo>
                <a:lnTo>
                  <a:pt x="88452" y="312502"/>
                </a:lnTo>
                <a:lnTo>
                  <a:pt x="95402" y="320039"/>
                </a:lnTo>
                <a:lnTo>
                  <a:pt x="88898" y="329441"/>
                </a:lnTo>
                <a:lnTo>
                  <a:pt x="86312" y="340158"/>
                </a:lnTo>
                <a:lnTo>
                  <a:pt x="87912" y="351077"/>
                </a:lnTo>
                <a:lnTo>
                  <a:pt x="93967" y="361086"/>
                </a:lnTo>
                <a:lnTo>
                  <a:pt x="148323" y="418325"/>
                </a:lnTo>
                <a:lnTo>
                  <a:pt x="153720" y="423722"/>
                </a:lnTo>
                <a:lnTo>
                  <a:pt x="160566" y="427685"/>
                </a:lnTo>
                <a:lnTo>
                  <a:pt x="178206" y="427685"/>
                </a:lnTo>
                <a:lnTo>
                  <a:pt x="185039" y="426605"/>
                </a:lnTo>
                <a:lnTo>
                  <a:pt x="190804" y="420839"/>
                </a:lnTo>
                <a:lnTo>
                  <a:pt x="205371" y="408597"/>
                </a:lnTo>
                <a:lnTo>
                  <a:pt x="167398" y="408597"/>
                </a:lnTo>
                <a:lnTo>
                  <a:pt x="164884" y="407517"/>
                </a:lnTo>
                <a:lnTo>
                  <a:pt x="163436" y="404647"/>
                </a:lnTo>
                <a:lnTo>
                  <a:pt x="108724" y="347395"/>
                </a:lnTo>
                <a:lnTo>
                  <a:pt x="106197" y="343446"/>
                </a:lnTo>
                <a:lnTo>
                  <a:pt x="106197" y="337680"/>
                </a:lnTo>
                <a:lnTo>
                  <a:pt x="110159" y="333717"/>
                </a:lnTo>
                <a:lnTo>
                  <a:pt x="113042" y="331203"/>
                </a:lnTo>
                <a:lnTo>
                  <a:pt x="155178" y="331203"/>
                </a:lnTo>
                <a:lnTo>
                  <a:pt x="115557" y="309244"/>
                </a:lnTo>
                <a:lnTo>
                  <a:pt x="87122" y="232917"/>
                </a:lnTo>
                <a:lnTo>
                  <a:pt x="58663" y="216357"/>
                </a:lnTo>
                <a:close/>
              </a:path>
              <a:path w="471804" h="471804">
                <a:moveTo>
                  <a:pt x="265609" y="392404"/>
                </a:moveTo>
                <a:lnTo>
                  <a:pt x="224637" y="392404"/>
                </a:lnTo>
                <a:lnTo>
                  <a:pt x="257403" y="411479"/>
                </a:lnTo>
                <a:lnTo>
                  <a:pt x="262801" y="414007"/>
                </a:lnTo>
                <a:lnTo>
                  <a:pt x="267119" y="415442"/>
                </a:lnTo>
                <a:lnTo>
                  <a:pt x="272516" y="415442"/>
                </a:lnTo>
                <a:lnTo>
                  <a:pt x="279306" y="414492"/>
                </a:lnTo>
                <a:lnTo>
                  <a:pt x="285522" y="411887"/>
                </a:lnTo>
                <a:lnTo>
                  <a:pt x="290999" y="408000"/>
                </a:lnTo>
                <a:lnTo>
                  <a:pt x="295567" y="403199"/>
                </a:lnTo>
                <a:lnTo>
                  <a:pt x="303060" y="396366"/>
                </a:lnTo>
                <a:lnTo>
                  <a:pt x="272516" y="396366"/>
                </a:lnTo>
                <a:lnTo>
                  <a:pt x="268198" y="393839"/>
                </a:lnTo>
                <a:lnTo>
                  <a:pt x="265609" y="392404"/>
                </a:lnTo>
                <a:close/>
              </a:path>
              <a:path w="471804" h="471804">
                <a:moveTo>
                  <a:pt x="155178" y="331203"/>
                </a:moveTo>
                <a:lnTo>
                  <a:pt x="113042" y="331203"/>
                </a:lnTo>
                <a:lnTo>
                  <a:pt x="205562" y="381596"/>
                </a:lnTo>
                <a:lnTo>
                  <a:pt x="177126" y="406082"/>
                </a:lnTo>
                <a:lnTo>
                  <a:pt x="175679" y="407517"/>
                </a:lnTo>
                <a:lnTo>
                  <a:pt x="172796" y="408597"/>
                </a:lnTo>
                <a:lnTo>
                  <a:pt x="205371" y="408597"/>
                </a:lnTo>
                <a:lnTo>
                  <a:pt x="224637" y="392404"/>
                </a:lnTo>
                <a:lnTo>
                  <a:pt x="265609" y="392404"/>
                </a:lnTo>
                <a:lnTo>
                  <a:pt x="155178" y="331203"/>
                </a:lnTo>
                <a:close/>
              </a:path>
              <a:path w="471804" h="471804">
                <a:moveTo>
                  <a:pt x="284159" y="226577"/>
                </a:moveTo>
                <a:lnTo>
                  <a:pt x="229319" y="226577"/>
                </a:lnTo>
                <a:lnTo>
                  <a:pt x="244328" y="228776"/>
                </a:lnTo>
                <a:lnTo>
                  <a:pt x="374764" y="295567"/>
                </a:lnTo>
                <a:lnTo>
                  <a:pt x="377278" y="297002"/>
                </a:lnTo>
                <a:lnTo>
                  <a:pt x="377278" y="300964"/>
                </a:lnTo>
                <a:lnTo>
                  <a:pt x="375843" y="302399"/>
                </a:lnTo>
                <a:lnTo>
                  <a:pt x="280441" y="389521"/>
                </a:lnTo>
                <a:lnTo>
                  <a:pt x="279361" y="390956"/>
                </a:lnTo>
                <a:lnTo>
                  <a:pt x="277926" y="394919"/>
                </a:lnTo>
                <a:lnTo>
                  <a:pt x="272516" y="396366"/>
                </a:lnTo>
                <a:lnTo>
                  <a:pt x="303060" y="396366"/>
                </a:lnTo>
                <a:lnTo>
                  <a:pt x="389521" y="317525"/>
                </a:lnTo>
                <a:lnTo>
                  <a:pt x="394919" y="312127"/>
                </a:lnTo>
                <a:lnTo>
                  <a:pt x="397742" y="304018"/>
                </a:lnTo>
                <a:lnTo>
                  <a:pt x="397802" y="295567"/>
                </a:lnTo>
                <a:lnTo>
                  <a:pt x="396367" y="288721"/>
                </a:lnTo>
                <a:lnTo>
                  <a:pt x="392404" y="283324"/>
                </a:lnTo>
                <a:lnTo>
                  <a:pt x="385559" y="277926"/>
                </a:lnTo>
                <a:lnTo>
                  <a:pt x="386048" y="268198"/>
                </a:lnTo>
                <a:lnTo>
                  <a:pt x="366483" y="268198"/>
                </a:lnTo>
                <a:lnTo>
                  <a:pt x="284159" y="226577"/>
                </a:lnTo>
                <a:close/>
              </a:path>
              <a:path w="471804" h="471804">
                <a:moveTo>
                  <a:pt x="276062" y="121731"/>
                </a:moveTo>
                <a:lnTo>
                  <a:pt x="196562" y="121731"/>
                </a:lnTo>
                <a:lnTo>
                  <a:pt x="207353" y="123332"/>
                </a:lnTo>
                <a:lnTo>
                  <a:pt x="217805" y="127800"/>
                </a:lnTo>
                <a:lnTo>
                  <a:pt x="222123" y="130683"/>
                </a:lnTo>
                <a:lnTo>
                  <a:pt x="120967" y="217804"/>
                </a:lnTo>
                <a:lnTo>
                  <a:pt x="116536" y="223202"/>
                </a:lnTo>
                <a:lnTo>
                  <a:pt x="109973" y="249123"/>
                </a:lnTo>
                <a:lnTo>
                  <a:pt x="111199" y="255241"/>
                </a:lnTo>
                <a:lnTo>
                  <a:pt x="114062" y="261519"/>
                </a:lnTo>
                <a:lnTo>
                  <a:pt x="118440" y="267119"/>
                </a:lnTo>
                <a:lnTo>
                  <a:pt x="129179" y="275057"/>
                </a:lnTo>
                <a:lnTo>
                  <a:pt x="141976" y="278507"/>
                </a:lnTo>
                <a:lnTo>
                  <a:pt x="155244" y="276895"/>
                </a:lnTo>
                <a:lnTo>
                  <a:pt x="167398" y="269646"/>
                </a:lnTo>
                <a:lnTo>
                  <a:pt x="178111" y="260286"/>
                </a:lnTo>
                <a:lnTo>
                  <a:pt x="138963" y="260286"/>
                </a:lnTo>
                <a:lnTo>
                  <a:pt x="133565" y="253441"/>
                </a:lnTo>
                <a:lnTo>
                  <a:pt x="130683" y="250558"/>
                </a:lnTo>
                <a:lnTo>
                  <a:pt x="129235" y="246595"/>
                </a:lnTo>
                <a:lnTo>
                  <a:pt x="129235" y="239763"/>
                </a:lnTo>
                <a:lnTo>
                  <a:pt x="235800" y="144360"/>
                </a:lnTo>
                <a:lnTo>
                  <a:pt x="259898" y="137477"/>
                </a:lnTo>
                <a:lnTo>
                  <a:pt x="326518" y="137477"/>
                </a:lnTo>
                <a:lnTo>
                  <a:pt x="331156" y="133565"/>
                </a:lnTo>
                <a:lnTo>
                  <a:pt x="300964" y="133565"/>
                </a:lnTo>
                <a:lnTo>
                  <a:pt x="277926" y="122402"/>
                </a:lnTo>
                <a:lnTo>
                  <a:pt x="276062" y="121731"/>
                </a:lnTo>
                <a:close/>
              </a:path>
              <a:path w="471804" h="471804">
                <a:moveTo>
                  <a:pt x="471601" y="32397"/>
                </a:moveTo>
                <a:lnTo>
                  <a:pt x="451078" y="32397"/>
                </a:lnTo>
                <a:lnTo>
                  <a:pt x="451078" y="168846"/>
                </a:lnTo>
                <a:lnTo>
                  <a:pt x="367919" y="239763"/>
                </a:lnTo>
                <a:lnTo>
                  <a:pt x="366483" y="268198"/>
                </a:lnTo>
                <a:lnTo>
                  <a:pt x="386048" y="268198"/>
                </a:lnTo>
                <a:lnTo>
                  <a:pt x="387007" y="249123"/>
                </a:lnTo>
                <a:lnTo>
                  <a:pt x="451078" y="194767"/>
                </a:lnTo>
                <a:lnTo>
                  <a:pt x="471601" y="194767"/>
                </a:lnTo>
                <a:lnTo>
                  <a:pt x="471601" y="32397"/>
                </a:lnTo>
                <a:close/>
              </a:path>
              <a:path w="471804" h="471804">
                <a:moveTo>
                  <a:pt x="228015" y="206509"/>
                </a:moveTo>
                <a:lnTo>
                  <a:pt x="208231" y="211398"/>
                </a:lnTo>
                <a:lnTo>
                  <a:pt x="189357" y="223202"/>
                </a:lnTo>
                <a:lnTo>
                  <a:pt x="153720" y="254876"/>
                </a:lnTo>
                <a:lnTo>
                  <a:pt x="146875" y="260286"/>
                </a:lnTo>
                <a:lnTo>
                  <a:pt x="178111" y="260286"/>
                </a:lnTo>
                <a:lnTo>
                  <a:pt x="201599" y="239763"/>
                </a:lnTo>
                <a:lnTo>
                  <a:pt x="215121" y="230250"/>
                </a:lnTo>
                <a:lnTo>
                  <a:pt x="229319" y="226577"/>
                </a:lnTo>
                <a:lnTo>
                  <a:pt x="284159" y="226577"/>
                </a:lnTo>
                <a:lnTo>
                  <a:pt x="269646" y="219240"/>
                </a:lnTo>
                <a:lnTo>
                  <a:pt x="248542" y="208977"/>
                </a:lnTo>
                <a:lnTo>
                  <a:pt x="228015" y="206509"/>
                </a:lnTo>
                <a:close/>
              </a:path>
              <a:path w="471804" h="471804">
                <a:moveTo>
                  <a:pt x="326518" y="137477"/>
                </a:moveTo>
                <a:lnTo>
                  <a:pt x="259898" y="137477"/>
                </a:lnTo>
                <a:lnTo>
                  <a:pt x="268198" y="140042"/>
                </a:lnTo>
                <a:lnTo>
                  <a:pt x="303847" y="156603"/>
                </a:lnTo>
                <a:lnTo>
                  <a:pt x="326518" y="137477"/>
                </a:lnTo>
                <a:close/>
              </a:path>
              <a:path w="471804" h="471804">
                <a:moveTo>
                  <a:pt x="57347" y="80276"/>
                </a:moveTo>
                <a:lnTo>
                  <a:pt x="19075" y="80276"/>
                </a:lnTo>
                <a:lnTo>
                  <a:pt x="130683" y="146875"/>
                </a:lnTo>
                <a:lnTo>
                  <a:pt x="174244" y="126720"/>
                </a:lnTo>
                <a:lnTo>
                  <a:pt x="178466" y="125285"/>
                </a:lnTo>
                <a:lnTo>
                  <a:pt x="132118" y="125285"/>
                </a:lnTo>
                <a:lnTo>
                  <a:pt x="57347" y="80276"/>
                </a:lnTo>
                <a:close/>
              </a:path>
              <a:path w="471804" h="471804">
                <a:moveTo>
                  <a:pt x="471601" y="20167"/>
                </a:moveTo>
                <a:lnTo>
                  <a:pt x="434517" y="20167"/>
                </a:lnTo>
                <a:lnTo>
                  <a:pt x="300964" y="133565"/>
                </a:lnTo>
                <a:lnTo>
                  <a:pt x="331156" y="133565"/>
                </a:lnTo>
                <a:lnTo>
                  <a:pt x="451078" y="32397"/>
                </a:lnTo>
                <a:lnTo>
                  <a:pt x="471601" y="32397"/>
                </a:lnTo>
                <a:lnTo>
                  <a:pt x="471601" y="20167"/>
                </a:lnTo>
                <a:close/>
              </a:path>
              <a:path w="471804" h="471804">
                <a:moveTo>
                  <a:pt x="197284" y="101206"/>
                </a:moveTo>
                <a:lnTo>
                  <a:pt x="181557" y="102415"/>
                </a:lnTo>
                <a:lnTo>
                  <a:pt x="165963" y="107645"/>
                </a:lnTo>
                <a:lnTo>
                  <a:pt x="132118" y="125285"/>
                </a:lnTo>
                <a:lnTo>
                  <a:pt x="178466" y="125285"/>
                </a:lnTo>
                <a:lnTo>
                  <a:pt x="185502" y="122894"/>
                </a:lnTo>
                <a:lnTo>
                  <a:pt x="196562" y="121731"/>
                </a:lnTo>
                <a:lnTo>
                  <a:pt x="276062" y="121731"/>
                </a:lnTo>
                <a:lnTo>
                  <a:pt x="268761" y="119100"/>
                </a:lnTo>
                <a:lnTo>
                  <a:pt x="265405" y="118440"/>
                </a:lnTo>
                <a:lnTo>
                  <a:pt x="242277" y="118440"/>
                </a:lnTo>
                <a:lnTo>
                  <a:pt x="227520" y="110159"/>
                </a:lnTo>
                <a:lnTo>
                  <a:pt x="212740" y="103844"/>
                </a:lnTo>
                <a:lnTo>
                  <a:pt x="197284" y="101206"/>
                </a:lnTo>
                <a:close/>
              </a:path>
              <a:path w="471804" h="471804">
                <a:moveTo>
                  <a:pt x="250835" y="117084"/>
                </a:moveTo>
                <a:lnTo>
                  <a:pt x="242277" y="118440"/>
                </a:lnTo>
                <a:lnTo>
                  <a:pt x="265405" y="118440"/>
                </a:lnTo>
                <a:lnTo>
                  <a:pt x="259697" y="117316"/>
                </a:lnTo>
                <a:lnTo>
                  <a:pt x="250835" y="117084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13198" y="1994395"/>
            <a:ext cx="471805" cy="473075"/>
          </a:xfrm>
          <a:custGeom>
            <a:avLst/>
            <a:gdLst/>
            <a:ahLst/>
            <a:cxnLst/>
            <a:rect l="l" t="t" r="r" b="b"/>
            <a:pathLst>
              <a:path w="471804" h="473075">
                <a:moveTo>
                  <a:pt x="471601" y="0"/>
                </a:moveTo>
                <a:lnTo>
                  <a:pt x="0" y="0"/>
                </a:lnTo>
                <a:lnTo>
                  <a:pt x="0" y="472681"/>
                </a:lnTo>
                <a:lnTo>
                  <a:pt x="471601" y="472681"/>
                </a:lnTo>
                <a:lnTo>
                  <a:pt x="471601" y="452170"/>
                </a:lnTo>
                <a:lnTo>
                  <a:pt x="19075" y="452170"/>
                </a:lnTo>
                <a:lnTo>
                  <a:pt x="19075" y="434530"/>
                </a:lnTo>
                <a:lnTo>
                  <a:pt x="47740" y="405726"/>
                </a:lnTo>
                <a:lnTo>
                  <a:pt x="19075" y="405726"/>
                </a:lnTo>
                <a:lnTo>
                  <a:pt x="19075" y="20167"/>
                </a:lnTo>
                <a:lnTo>
                  <a:pt x="471601" y="20167"/>
                </a:lnTo>
                <a:lnTo>
                  <a:pt x="471601" y="0"/>
                </a:lnTo>
                <a:close/>
              </a:path>
              <a:path w="471804" h="473075">
                <a:moveTo>
                  <a:pt x="420183" y="247688"/>
                </a:moveTo>
                <a:lnTo>
                  <a:pt x="393839" y="247688"/>
                </a:lnTo>
                <a:lnTo>
                  <a:pt x="399237" y="252006"/>
                </a:lnTo>
                <a:lnTo>
                  <a:pt x="401764" y="254520"/>
                </a:lnTo>
                <a:lnTo>
                  <a:pt x="403199" y="257403"/>
                </a:lnTo>
                <a:lnTo>
                  <a:pt x="403199" y="264248"/>
                </a:lnTo>
                <a:lnTo>
                  <a:pt x="401764" y="268198"/>
                </a:lnTo>
                <a:lnTo>
                  <a:pt x="399237" y="269646"/>
                </a:lnTo>
                <a:lnTo>
                  <a:pt x="283324" y="386638"/>
                </a:lnTo>
                <a:lnTo>
                  <a:pt x="280441" y="388086"/>
                </a:lnTo>
                <a:lnTo>
                  <a:pt x="277926" y="389521"/>
                </a:lnTo>
                <a:lnTo>
                  <a:pt x="170281" y="389521"/>
                </a:lnTo>
                <a:lnTo>
                  <a:pt x="107645" y="452170"/>
                </a:lnTo>
                <a:lnTo>
                  <a:pt x="136080" y="452170"/>
                </a:lnTo>
                <a:lnTo>
                  <a:pt x="178206" y="409689"/>
                </a:lnTo>
                <a:lnTo>
                  <a:pt x="283324" y="409689"/>
                </a:lnTo>
                <a:lnTo>
                  <a:pt x="291604" y="407162"/>
                </a:lnTo>
                <a:lnTo>
                  <a:pt x="297002" y="400329"/>
                </a:lnTo>
                <a:lnTo>
                  <a:pt x="414007" y="284403"/>
                </a:lnTo>
                <a:lnTo>
                  <a:pt x="417952" y="279058"/>
                </a:lnTo>
                <a:lnTo>
                  <a:pt x="421022" y="273243"/>
                </a:lnTo>
                <a:lnTo>
                  <a:pt x="423013" y="266890"/>
                </a:lnTo>
                <a:lnTo>
                  <a:pt x="423722" y="259930"/>
                </a:lnTo>
                <a:lnTo>
                  <a:pt x="422391" y="253948"/>
                </a:lnTo>
                <a:lnTo>
                  <a:pt x="420349" y="248000"/>
                </a:lnTo>
                <a:lnTo>
                  <a:pt x="420183" y="247688"/>
                </a:lnTo>
                <a:close/>
              </a:path>
              <a:path w="471804" h="473075">
                <a:moveTo>
                  <a:pt x="471601" y="20167"/>
                </a:moveTo>
                <a:lnTo>
                  <a:pt x="451078" y="20167"/>
                </a:lnTo>
                <a:lnTo>
                  <a:pt x="451078" y="452170"/>
                </a:lnTo>
                <a:lnTo>
                  <a:pt x="471601" y="452170"/>
                </a:lnTo>
                <a:lnTo>
                  <a:pt x="471601" y="20167"/>
                </a:lnTo>
                <a:close/>
              </a:path>
              <a:path w="471804" h="473075">
                <a:moveTo>
                  <a:pt x="257403" y="291249"/>
                </a:moveTo>
                <a:lnTo>
                  <a:pt x="140042" y="291249"/>
                </a:lnTo>
                <a:lnTo>
                  <a:pt x="132118" y="294119"/>
                </a:lnTo>
                <a:lnTo>
                  <a:pt x="125285" y="299529"/>
                </a:lnTo>
                <a:lnTo>
                  <a:pt x="81724" y="344525"/>
                </a:lnTo>
                <a:lnTo>
                  <a:pt x="19075" y="405726"/>
                </a:lnTo>
                <a:lnTo>
                  <a:pt x="47740" y="405726"/>
                </a:lnTo>
                <a:lnTo>
                  <a:pt x="92519" y="360730"/>
                </a:lnTo>
                <a:lnTo>
                  <a:pt x="140042" y="314642"/>
                </a:lnTo>
                <a:lnTo>
                  <a:pt x="141478" y="311759"/>
                </a:lnTo>
                <a:lnTo>
                  <a:pt x="145796" y="310324"/>
                </a:lnTo>
                <a:lnTo>
                  <a:pt x="286172" y="310324"/>
                </a:lnTo>
                <a:lnTo>
                  <a:pt x="284892" y="306888"/>
                </a:lnTo>
                <a:lnTo>
                  <a:pt x="277787" y="298670"/>
                </a:lnTo>
                <a:lnTo>
                  <a:pt x="268319" y="293222"/>
                </a:lnTo>
                <a:lnTo>
                  <a:pt x="257403" y="291249"/>
                </a:lnTo>
                <a:close/>
              </a:path>
              <a:path w="471804" h="473075">
                <a:moveTo>
                  <a:pt x="286172" y="310324"/>
                </a:moveTo>
                <a:lnTo>
                  <a:pt x="264236" y="310324"/>
                </a:lnTo>
                <a:lnTo>
                  <a:pt x="269646" y="315722"/>
                </a:lnTo>
                <a:lnTo>
                  <a:pt x="269646" y="329399"/>
                </a:lnTo>
                <a:lnTo>
                  <a:pt x="264236" y="334810"/>
                </a:lnTo>
                <a:lnTo>
                  <a:pt x="158038" y="334810"/>
                </a:lnTo>
                <a:lnTo>
                  <a:pt x="158038" y="355320"/>
                </a:lnTo>
                <a:lnTo>
                  <a:pt x="257403" y="355320"/>
                </a:lnTo>
                <a:lnTo>
                  <a:pt x="265076" y="354775"/>
                </a:lnTo>
                <a:lnTo>
                  <a:pt x="274504" y="352848"/>
                </a:lnTo>
                <a:lnTo>
                  <a:pt x="283931" y="349100"/>
                </a:lnTo>
                <a:lnTo>
                  <a:pt x="291604" y="343090"/>
                </a:lnTo>
                <a:lnTo>
                  <a:pt x="317521" y="317169"/>
                </a:lnTo>
                <a:lnTo>
                  <a:pt x="288721" y="317169"/>
                </a:lnTo>
                <a:lnTo>
                  <a:pt x="286172" y="310324"/>
                </a:lnTo>
                <a:close/>
              </a:path>
              <a:path w="471804" h="473075">
                <a:moveTo>
                  <a:pt x="389701" y="229504"/>
                </a:moveTo>
                <a:lnTo>
                  <a:pt x="377585" y="232329"/>
                </a:lnTo>
                <a:lnTo>
                  <a:pt x="366483" y="239407"/>
                </a:lnTo>
                <a:lnTo>
                  <a:pt x="288721" y="317169"/>
                </a:lnTo>
                <a:lnTo>
                  <a:pt x="317521" y="317169"/>
                </a:lnTo>
                <a:lnTo>
                  <a:pt x="381596" y="253085"/>
                </a:lnTo>
                <a:lnTo>
                  <a:pt x="387007" y="249123"/>
                </a:lnTo>
                <a:lnTo>
                  <a:pt x="393839" y="247688"/>
                </a:lnTo>
                <a:lnTo>
                  <a:pt x="420183" y="247688"/>
                </a:lnTo>
                <a:lnTo>
                  <a:pt x="417295" y="242255"/>
                </a:lnTo>
                <a:lnTo>
                  <a:pt x="412927" y="236880"/>
                </a:lnTo>
                <a:lnTo>
                  <a:pt x="401818" y="230999"/>
                </a:lnTo>
                <a:lnTo>
                  <a:pt x="389701" y="229504"/>
                </a:lnTo>
                <a:close/>
              </a:path>
              <a:path w="471804" h="473075">
                <a:moveTo>
                  <a:pt x="238315" y="168846"/>
                </a:moveTo>
                <a:lnTo>
                  <a:pt x="217805" y="168846"/>
                </a:lnTo>
                <a:lnTo>
                  <a:pt x="217805" y="224650"/>
                </a:lnTo>
                <a:lnTo>
                  <a:pt x="238315" y="224650"/>
                </a:lnTo>
                <a:lnTo>
                  <a:pt x="238315" y="168846"/>
                </a:lnTo>
                <a:close/>
              </a:path>
              <a:path w="471804" h="473075">
                <a:moveTo>
                  <a:pt x="294119" y="148323"/>
                </a:moveTo>
                <a:lnTo>
                  <a:pt x="163436" y="148323"/>
                </a:lnTo>
                <a:lnTo>
                  <a:pt x="163436" y="168846"/>
                </a:lnTo>
                <a:lnTo>
                  <a:pt x="294119" y="168846"/>
                </a:lnTo>
                <a:lnTo>
                  <a:pt x="294119" y="148323"/>
                </a:lnTo>
                <a:close/>
              </a:path>
              <a:path w="471804" h="473075">
                <a:moveTo>
                  <a:pt x="238315" y="93967"/>
                </a:moveTo>
                <a:lnTo>
                  <a:pt x="217805" y="93967"/>
                </a:lnTo>
                <a:lnTo>
                  <a:pt x="217805" y="148323"/>
                </a:lnTo>
                <a:lnTo>
                  <a:pt x="238315" y="148323"/>
                </a:lnTo>
                <a:lnTo>
                  <a:pt x="238315" y="93967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616740" y="6511259"/>
            <a:ext cx="14478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0</a:t>
            </a:r>
            <a:r>
              <a:rPr sz="1125" spc="-284" baseline="3703" dirty="0">
                <a:latin typeface="Microsoft Sans Serif"/>
                <a:cs typeface="Microsoft Sans Serif"/>
              </a:rPr>
              <a:t>0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760" y="326161"/>
            <a:ext cx="588010" cy="45720"/>
            <a:chOff x="446760" y="326161"/>
            <a:chExt cx="588010" cy="45720"/>
          </a:xfrm>
        </p:grpSpPr>
        <p:sp>
          <p:nvSpPr>
            <p:cNvPr id="3" name="object 3"/>
            <p:cNvSpPr/>
            <p:nvPr/>
          </p:nvSpPr>
          <p:spPr>
            <a:xfrm>
              <a:off x="446760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63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63" y="45364"/>
                  </a:lnTo>
                  <a:lnTo>
                    <a:pt x="293763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524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50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50" y="45364"/>
                  </a:lnTo>
                  <a:lnTo>
                    <a:pt x="293750" y="0"/>
                  </a:lnTo>
                  <a:close/>
                </a:path>
              </a:pathLst>
            </a:custGeom>
            <a:solidFill>
              <a:srgbClr val="00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45459" y="6377660"/>
            <a:ext cx="689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57775" y="6342379"/>
            <a:ext cx="32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Microsoft Sans Serif"/>
                <a:cs typeface="Microsoft Sans Serif"/>
              </a:rPr>
              <a:t>2</a:t>
            </a:r>
            <a:r>
              <a:rPr sz="1800" spc="-885" dirty="0">
                <a:latin typeface="Microsoft Sans Serif"/>
                <a:cs typeface="Microsoft Sans Serif"/>
              </a:rPr>
              <a:t>1</a:t>
            </a:r>
            <a:r>
              <a:rPr sz="1200" spc="67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200" spc="82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1</a:t>
            </a:r>
            <a:endParaRPr sz="1200" baseline="-17361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453" y="390143"/>
            <a:ext cx="3580765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dirty="0">
                <a:latin typeface="Arial"/>
                <a:cs typeface="Arial"/>
              </a:rPr>
              <a:t>Οδηγίες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Χρήσης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Καταγραφικού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Θερμοκρασιών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601" y="914044"/>
            <a:ext cx="5355717" cy="58337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3838" y="991806"/>
            <a:ext cx="6095517" cy="57081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16777" y="6504061"/>
            <a:ext cx="2148205" cy="2705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459" y="6377660"/>
            <a:ext cx="689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2.3</a:t>
            </a:r>
            <a:r>
              <a:rPr spc="-114" dirty="0"/>
              <a:t> </a:t>
            </a:r>
            <a:r>
              <a:rPr spc="-35" dirty="0"/>
              <a:t>Διαχείριση</a:t>
            </a:r>
            <a:r>
              <a:rPr spc="-105" dirty="0"/>
              <a:t> </a:t>
            </a:r>
            <a:r>
              <a:rPr spc="-10" dirty="0"/>
              <a:t>Ακαταλλήλων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355" y="4516196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49"/>
                </a:lnTo>
                <a:lnTo>
                  <a:pt x="5874473" y="701649"/>
                </a:lnTo>
                <a:lnTo>
                  <a:pt x="11748592" y="701649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4945" y="4752263"/>
            <a:ext cx="923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Ενημέρωση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Κέντρου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Συντονισμού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τον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προγραμματισμό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της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ασφαλούς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αποκομιδής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από </a:t>
            </a:r>
            <a:r>
              <a:rPr sz="1800" dirty="0">
                <a:latin typeface="Microsoft Sans Serif"/>
                <a:cs typeface="Microsoft Sans Serif"/>
              </a:rPr>
              <a:t>πιστοποιημένο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συνεργάτη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4685" y="4516196"/>
            <a:ext cx="701675" cy="701675"/>
            <a:chOff x="454685" y="4516196"/>
            <a:chExt cx="701675" cy="701675"/>
          </a:xfrm>
        </p:grpSpPr>
        <p:sp>
          <p:nvSpPr>
            <p:cNvPr id="9" name="object 9"/>
            <p:cNvSpPr/>
            <p:nvPr/>
          </p:nvSpPr>
          <p:spPr>
            <a:xfrm>
              <a:off x="454685" y="4516196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49"/>
                  </a:lnTo>
                  <a:lnTo>
                    <a:pt x="350989" y="701649"/>
                  </a:lnTo>
                  <a:lnTo>
                    <a:pt x="701636" y="701649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276" y="4586401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6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9414" y="4742179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2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159273" y="4628515"/>
            <a:ext cx="472440" cy="478155"/>
            <a:chOff x="11159273" y="4628515"/>
            <a:chExt cx="472440" cy="4781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87797" y="4848834"/>
              <a:ext cx="214566" cy="2145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159274" y="4628515"/>
              <a:ext cx="472440" cy="478155"/>
            </a:xfrm>
            <a:custGeom>
              <a:avLst/>
              <a:gdLst/>
              <a:ahLst/>
              <a:cxnLst/>
              <a:rect l="l" t="t" r="r" b="b"/>
              <a:pathLst>
                <a:path w="472440" h="478154">
                  <a:moveTo>
                    <a:pt x="472325" y="477723"/>
                  </a:moveTo>
                  <a:lnTo>
                    <a:pt x="472211" y="456844"/>
                  </a:lnTo>
                  <a:lnTo>
                    <a:pt x="471246" y="277202"/>
                  </a:lnTo>
                  <a:lnTo>
                    <a:pt x="451802" y="265315"/>
                  </a:lnTo>
                  <a:lnTo>
                    <a:pt x="451802" y="288721"/>
                  </a:lnTo>
                  <a:lnTo>
                    <a:pt x="451802" y="456844"/>
                  </a:lnTo>
                  <a:lnTo>
                    <a:pt x="19443" y="456844"/>
                  </a:lnTo>
                  <a:lnTo>
                    <a:pt x="19443" y="290525"/>
                  </a:lnTo>
                  <a:lnTo>
                    <a:pt x="157327" y="204127"/>
                  </a:lnTo>
                  <a:lnTo>
                    <a:pt x="168846" y="154800"/>
                  </a:lnTo>
                  <a:lnTo>
                    <a:pt x="302399" y="154800"/>
                  </a:lnTo>
                  <a:lnTo>
                    <a:pt x="313931" y="204851"/>
                  </a:lnTo>
                  <a:lnTo>
                    <a:pt x="451802" y="288721"/>
                  </a:lnTo>
                  <a:lnTo>
                    <a:pt x="451802" y="265315"/>
                  </a:lnTo>
                  <a:lnTo>
                    <a:pt x="331203" y="191528"/>
                  </a:lnTo>
                  <a:lnTo>
                    <a:pt x="323342" y="154800"/>
                  </a:lnTo>
                  <a:lnTo>
                    <a:pt x="318960" y="134289"/>
                  </a:lnTo>
                  <a:lnTo>
                    <a:pt x="152285" y="134289"/>
                  </a:lnTo>
                  <a:lnTo>
                    <a:pt x="140042" y="191528"/>
                  </a:lnTo>
                  <a:lnTo>
                    <a:pt x="0" y="278650"/>
                  </a:lnTo>
                  <a:lnTo>
                    <a:pt x="0" y="477723"/>
                  </a:lnTo>
                  <a:lnTo>
                    <a:pt x="472325" y="477723"/>
                  </a:lnTo>
                  <a:close/>
                </a:path>
                <a:path w="472440" h="478154">
                  <a:moveTo>
                    <a:pt x="472325" y="87845"/>
                  </a:moveTo>
                  <a:lnTo>
                    <a:pt x="469811" y="78841"/>
                  </a:lnTo>
                  <a:lnTo>
                    <a:pt x="464769" y="73088"/>
                  </a:lnTo>
                  <a:lnTo>
                    <a:pt x="456806" y="64109"/>
                  </a:lnTo>
                  <a:lnTo>
                    <a:pt x="452526" y="60820"/>
                  </a:lnTo>
                  <a:lnTo>
                    <a:pt x="452526" y="92887"/>
                  </a:lnTo>
                  <a:lnTo>
                    <a:pt x="452526" y="173520"/>
                  </a:lnTo>
                  <a:lnTo>
                    <a:pt x="361086" y="145440"/>
                  </a:lnTo>
                  <a:lnTo>
                    <a:pt x="360362" y="145440"/>
                  </a:lnTo>
                  <a:lnTo>
                    <a:pt x="359651" y="143649"/>
                  </a:lnTo>
                  <a:lnTo>
                    <a:pt x="359651" y="104406"/>
                  </a:lnTo>
                  <a:lnTo>
                    <a:pt x="355320" y="94691"/>
                  </a:lnTo>
                  <a:lnTo>
                    <a:pt x="289433" y="66713"/>
                  </a:lnTo>
                  <a:lnTo>
                    <a:pt x="235445" y="63004"/>
                  </a:lnTo>
                  <a:lnTo>
                    <a:pt x="182079" y="66713"/>
                  </a:lnTo>
                  <a:lnTo>
                    <a:pt x="128816" y="84124"/>
                  </a:lnTo>
                  <a:lnTo>
                    <a:pt x="112331" y="104406"/>
                  </a:lnTo>
                  <a:lnTo>
                    <a:pt x="112331" y="148678"/>
                  </a:lnTo>
                  <a:lnTo>
                    <a:pt x="111607" y="150126"/>
                  </a:lnTo>
                  <a:lnTo>
                    <a:pt x="110883" y="150126"/>
                  </a:lnTo>
                  <a:lnTo>
                    <a:pt x="19443" y="174244"/>
                  </a:lnTo>
                  <a:lnTo>
                    <a:pt x="19443" y="92887"/>
                  </a:lnTo>
                  <a:lnTo>
                    <a:pt x="51485" y="61963"/>
                  </a:lnTo>
                  <a:lnTo>
                    <a:pt x="91020" y="42659"/>
                  </a:lnTo>
                  <a:lnTo>
                    <a:pt x="151345" y="26555"/>
                  </a:lnTo>
                  <a:lnTo>
                    <a:pt x="235445" y="19799"/>
                  </a:lnTo>
                  <a:lnTo>
                    <a:pt x="319506" y="26555"/>
                  </a:lnTo>
                  <a:lnTo>
                    <a:pt x="380072" y="42659"/>
                  </a:lnTo>
                  <a:lnTo>
                    <a:pt x="419989" y="61963"/>
                  </a:lnTo>
                  <a:lnTo>
                    <a:pt x="450723" y="87122"/>
                  </a:lnTo>
                  <a:lnTo>
                    <a:pt x="452526" y="92887"/>
                  </a:lnTo>
                  <a:lnTo>
                    <a:pt x="452526" y="60820"/>
                  </a:lnTo>
                  <a:lnTo>
                    <a:pt x="390283" y="24688"/>
                  </a:lnTo>
                  <a:lnTo>
                    <a:pt x="325475" y="7264"/>
                  </a:lnTo>
                  <a:lnTo>
                    <a:pt x="235445" y="0"/>
                  </a:lnTo>
                  <a:lnTo>
                    <a:pt x="145935" y="7264"/>
                  </a:lnTo>
                  <a:lnTo>
                    <a:pt x="81432" y="24688"/>
                  </a:lnTo>
                  <a:lnTo>
                    <a:pt x="38862" y="45808"/>
                  </a:lnTo>
                  <a:lnTo>
                    <a:pt x="7200" y="73088"/>
                  </a:lnTo>
                  <a:lnTo>
                    <a:pt x="0" y="87845"/>
                  </a:lnTo>
                  <a:lnTo>
                    <a:pt x="0" y="184327"/>
                  </a:lnTo>
                  <a:lnTo>
                    <a:pt x="1447" y="189369"/>
                  </a:lnTo>
                  <a:lnTo>
                    <a:pt x="6489" y="192608"/>
                  </a:lnTo>
                  <a:lnTo>
                    <a:pt x="9004" y="195122"/>
                  </a:lnTo>
                  <a:lnTo>
                    <a:pt x="12242" y="196202"/>
                  </a:lnTo>
                  <a:lnTo>
                    <a:pt x="16929" y="196202"/>
                  </a:lnTo>
                  <a:lnTo>
                    <a:pt x="18719" y="195122"/>
                  </a:lnTo>
                  <a:lnTo>
                    <a:pt x="21247" y="195122"/>
                  </a:lnTo>
                  <a:lnTo>
                    <a:pt x="101422" y="174244"/>
                  </a:lnTo>
                  <a:lnTo>
                    <a:pt x="116649" y="170281"/>
                  </a:lnTo>
                  <a:lnTo>
                    <a:pt x="117360" y="169570"/>
                  </a:lnTo>
                  <a:lnTo>
                    <a:pt x="132842" y="109448"/>
                  </a:lnTo>
                  <a:lnTo>
                    <a:pt x="134645" y="105486"/>
                  </a:lnTo>
                  <a:lnTo>
                    <a:pt x="187413" y="86067"/>
                  </a:lnTo>
                  <a:lnTo>
                    <a:pt x="235445" y="82804"/>
                  </a:lnTo>
                  <a:lnTo>
                    <a:pt x="284086" y="86067"/>
                  </a:lnTo>
                  <a:lnTo>
                    <a:pt x="331177" y="100431"/>
                  </a:lnTo>
                  <a:lnTo>
                    <a:pt x="339242" y="143649"/>
                  </a:lnTo>
                  <a:lnTo>
                    <a:pt x="340271" y="149656"/>
                  </a:lnTo>
                  <a:lnTo>
                    <a:pt x="343484" y="155892"/>
                  </a:lnTo>
                  <a:lnTo>
                    <a:pt x="348386" y="161061"/>
                  </a:lnTo>
                  <a:lnTo>
                    <a:pt x="354609" y="164528"/>
                  </a:lnTo>
                  <a:lnTo>
                    <a:pt x="450723" y="194398"/>
                  </a:lnTo>
                  <a:lnTo>
                    <a:pt x="455764" y="196202"/>
                  </a:lnTo>
                  <a:lnTo>
                    <a:pt x="461530" y="196202"/>
                  </a:lnTo>
                  <a:lnTo>
                    <a:pt x="465480" y="192608"/>
                  </a:lnTo>
                  <a:lnTo>
                    <a:pt x="469811" y="189369"/>
                  </a:lnTo>
                  <a:lnTo>
                    <a:pt x="472325" y="184327"/>
                  </a:lnTo>
                  <a:lnTo>
                    <a:pt x="472325" y="173520"/>
                  </a:lnTo>
                  <a:lnTo>
                    <a:pt x="472325" y="87845"/>
                  </a:lnTo>
                  <a:close/>
                </a:path>
              </a:pathLst>
            </a:custGeom>
            <a:solidFill>
              <a:srgbClr val="A189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-355" y="2472118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8895" y="2708897"/>
            <a:ext cx="636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Αποκομιδή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ακατάλληλων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ειδικό </a:t>
            </a:r>
            <a:r>
              <a:rPr sz="1800" spc="-20" dirty="0">
                <a:latin typeface="Microsoft Sans Serif"/>
                <a:cs typeface="Microsoft Sans Serif"/>
              </a:rPr>
              <a:t>δοχείο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ως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ιατρικό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απόβλητο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4685" y="2472118"/>
            <a:ext cx="701675" cy="701675"/>
            <a:chOff x="454685" y="2472118"/>
            <a:chExt cx="701675" cy="701675"/>
          </a:xfrm>
        </p:grpSpPr>
        <p:sp>
          <p:nvSpPr>
            <p:cNvPr id="18" name="object 18"/>
            <p:cNvSpPr/>
            <p:nvPr/>
          </p:nvSpPr>
          <p:spPr>
            <a:xfrm>
              <a:off x="454685" y="2472118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1276" y="2542324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9414" y="2697746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1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197806" y="2586989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40" h="472439">
                <a:moveTo>
                  <a:pt x="472313" y="0"/>
                </a:moveTo>
                <a:lnTo>
                  <a:pt x="0" y="0"/>
                </a:lnTo>
                <a:lnTo>
                  <a:pt x="0" y="19050"/>
                </a:lnTo>
                <a:lnTo>
                  <a:pt x="0" y="452120"/>
                </a:lnTo>
                <a:lnTo>
                  <a:pt x="0" y="472440"/>
                </a:lnTo>
                <a:lnTo>
                  <a:pt x="472313" y="472440"/>
                </a:lnTo>
                <a:lnTo>
                  <a:pt x="472313" y="452120"/>
                </a:lnTo>
                <a:lnTo>
                  <a:pt x="20510" y="452120"/>
                </a:lnTo>
                <a:lnTo>
                  <a:pt x="20510" y="19050"/>
                </a:lnTo>
                <a:lnTo>
                  <a:pt x="472313" y="19050"/>
                </a:lnTo>
                <a:lnTo>
                  <a:pt x="472313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9240" y="2606395"/>
            <a:ext cx="20955" cy="433070"/>
          </a:xfrm>
          <a:custGeom>
            <a:avLst/>
            <a:gdLst/>
            <a:ahLst/>
            <a:cxnLst/>
            <a:rect l="l" t="t" r="r" b="b"/>
            <a:pathLst>
              <a:path w="20954" h="433069">
                <a:moveTo>
                  <a:pt x="20878" y="0"/>
                </a:moveTo>
                <a:lnTo>
                  <a:pt x="0" y="0"/>
                </a:lnTo>
                <a:lnTo>
                  <a:pt x="0" y="432727"/>
                </a:lnTo>
                <a:lnTo>
                  <a:pt x="20878" y="432727"/>
                </a:lnTo>
                <a:lnTo>
                  <a:pt x="20878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87442" y="2677324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5">
                <a:moveTo>
                  <a:pt x="114477" y="241909"/>
                </a:moveTo>
                <a:lnTo>
                  <a:pt x="107276" y="84594"/>
                </a:lnTo>
                <a:lnTo>
                  <a:pt x="86753" y="84950"/>
                </a:lnTo>
                <a:lnTo>
                  <a:pt x="95034" y="243357"/>
                </a:lnTo>
                <a:lnTo>
                  <a:pt x="114477" y="241909"/>
                </a:lnTo>
                <a:close/>
              </a:path>
              <a:path w="292734" h="292735">
                <a:moveTo>
                  <a:pt x="156235" y="84594"/>
                </a:moveTo>
                <a:lnTo>
                  <a:pt x="136436" y="84594"/>
                </a:lnTo>
                <a:lnTo>
                  <a:pt x="136436" y="242989"/>
                </a:lnTo>
                <a:lnTo>
                  <a:pt x="146519" y="242989"/>
                </a:lnTo>
                <a:lnTo>
                  <a:pt x="156235" y="242989"/>
                </a:lnTo>
                <a:lnTo>
                  <a:pt x="156235" y="84594"/>
                </a:lnTo>
                <a:close/>
              </a:path>
              <a:path w="292734" h="292735">
                <a:moveTo>
                  <a:pt x="206641" y="84950"/>
                </a:moveTo>
                <a:lnTo>
                  <a:pt x="185762" y="84594"/>
                </a:lnTo>
                <a:lnTo>
                  <a:pt x="178917" y="241909"/>
                </a:lnTo>
                <a:lnTo>
                  <a:pt x="197993" y="243357"/>
                </a:lnTo>
                <a:lnTo>
                  <a:pt x="206641" y="84950"/>
                </a:lnTo>
                <a:close/>
              </a:path>
              <a:path w="292734" h="292735">
                <a:moveTo>
                  <a:pt x="292671" y="35991"/>
                </a:moveTo>
                <a:lnTo>
                  <a:pt x="246595" y="35991"/>
                </a:lnTo>
                <a:lnTo>
                  <a:pt x="246595" y="56870"/>
                </a:lnTo>
                <a:lnTo>
                  <a:pt x="227876" y="271792"/>
                </a:lnTo>
                <a:lnTo>
                  <a:pt x="65163" y="271792"/>
                </a:lnTo>
                <a:lnTo>
                  <a:pt x="46431" y="56870"/>
                </a:lnTo>
                <a:lnTo>
                  <a:pt x="246595" y="56870"/>
                </a:lnTo>
                <a:lnTo>
                  <a:pt x="246595" y="35991"/>
                </a:lnTo>
                <a:lnTo>
                  <a:pt x="206273" y="35991"/>
                </a:lnTo>
                <a:lnTo>
                  <a:pt x="206273" y="19799"/>
                </a:lnTo>
                <a:lnTo>
                  <a:pt x="206273" y="0"/>
                </a:lnTo>
                <a:lnTo>
                  <a:pt x="185762" y="0"/>
                </a:lnTo>
                <a:lnTo>
                  <a:pt x="185762" y="19799"/>
                </a:lnTo>
                <a:lnTo>
                  <a:pt x="185762" y="35991"/>
                </a:lnTo>
                <a:lnTo>
                  <a:pt x="107276" y="35991"/>
                </a:lnTo>
                <a:lnTo>
                  <a:pt x="107276" y="19799"/>
                </a:lnTo>
                <a:lnTo>
                  <a:pt x="185762" y="19799"/>
                </a:lnTo>
                <a:lnTo>
                  <a:pt x="185762" y="0"/>
                </a:lnTo>
                <a:lnTo>
                  <a:pt x="86753" y="0"/>
                </a:lnTo>
                <a:lnTo>
                  <a:pt x="86753" y="35991"/>
                </a:lnTo>
                <a:lnTo>
                  <a:pt x="0" y="35991"/>
                </a:lnTo>
                <a:lnTo>
                  <a:pt x="0" y="56870"/>
                </a:lnTo>
                <a:lnTo>
                  <a:pt x="25552" y="56870"/>
                </a:lnTo>
                <a:lnTo>
                  <a:pt x="47155" y="292671"/>
                </a:lnTo>
                <a:lnTo>
                  <a:pt x="245872" y="292671"/>
                </a:lnTo>
                <a:lnTo>
                  <a:pt x="247751" y="271792"/>
                </a:lnTo>
                <a:lnTo>
                  <a:pt x="267119" y="56870"/>
                </a:lnTo>
                <a:lnTo>
                  <a:pt x="292671" y="56870"/>
                </a:lnTo>
                <a:lnTo>
                  <a:pt x="292671" y="35991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16777" y="6504061"/>
            <a:ext cx="2148205" cy="2705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16740" y="6511259"/>
            <a:ext cx="14478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60" y="6346812"/>
            <a:ext cx="914387" cy="3715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6760" y="326161"/>
            <a:ext cx="588010" cy="45720"/>
          </a:xfrm>
          <a:custGeom>
            <a:avLst/>
            <a:gdLst/>
            <a:ahLst/>
            <a:cxnLst/>
            <a:rect l="l" t="t" r="r" b="b"/>
            <a:pathLst>
              <a:path w="588010" h="45720">
                <a:moveTo>
                  <a:pt x="587514" y="0"/>
                </a:moveTo>
                <a:lnTo>
                  <a:pt x="293763" y="0"/>
                </a:ln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63" y="45364"/>
                </a:lnTo>
                <a:lnTo>
                  <a:pt x="440639" y="45364"/>
                </a:lnTo>
                <a:lnTo>
                  <a:pt x="587514" y="45364"/>
                </a:lnTo>
                <a:lnTo>
                  <a:pt x="587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94224" y="6502577"/>
            <a:ext cx="860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695" algn="l"/>
              </a:tabLst>
            </a:pP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Confidential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23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5655" y="6502577"/>
            <a:ext cx="1755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8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Business </a:t>
            </a: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Subgroup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7696" y="3194176"/>
            <a:ext cx="4554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ΣΑΣ</a:t>
            </a:r>
            <a:r>
              <a:rPr sz="3600" spc="3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ΕΥΧΑΡΙΣΤΟΥΜΕ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6760" y="326161"/>
            <a:ext cx="588010" cy="45720"/>
            <a:chOff x="446760" y="326161"/>
            <a:chExt cx="588010" cy="45720"/>
          </a:xfrm>
        </p:grpSpPr>
        <p:sp>
          <p:nvSpPr>
            <p:cNvPr id="4" name="object 4"/>
            <p:cNvSpPr/>
            <p:nvPr/>
          </p:nvSpPr>
          <p:spPr>
            <a:xfrm>
              <a:off x="446760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63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63" y="45364"/>
                  </a:lnTo>
                  <a:lnTo>
                    <a:pt x="293763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524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50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50" y="45364"/>
                  </a:lnTo>
                  <a:lnTo>
                    <a:pt x="293750" y="0"/>
                  </a:lnTo>
                  <a:close/>
                </a:path>
              </a:pathLst>
            </a:custGeom>
            <a:solidFill>
              <a:srgbClr val="00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45459" y="6377660"/>
            <a:ext cx="6894195" cy="3956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27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919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16740" y="6502577"/>
            <a:ext cx="144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4</a:t>
            </a:r>
            <a:r>
              <a:rPr sz="1125" spc="-284" baseline="3703" dirty="0">
                <a:latin typeface="Microsoft Sans Serif"/>
                <a:cs typeface="Microsoft Sans Serif"/>
              </a:rPr>
              <a:t>4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666885"/>
            <a:ext cx="8196580" cy="1524000"/>
          </a:xfrm>
          <a:custGeom>
            <a:avLst/>
            <a:gdLst/>
            <a:ahLst/>
            <a:cxnLst/>
            <a:rect l="l" t="t" r="r" b="b"/>
            <a:pathLst>
              <a:path w="8196580" h="1524000">
                <a:moveTo>
                  <a:pt x="8196478" y="0"/>
                </a:moveTo>
                <a:lnTo>
                  <a:pt x="0" y="0"/>
                </a:lnTo>
                <a:lnTo>
                  <a:pt x="0" y="1523517"/>
                </a:lnTo>
                <a:lnTo>
                  <a:pt x="4098239" y="1523517"/>
                </a:lnTo>
                <a:lnTo>
                  <a:pt x="8196478" y="1523517"/>
                </a:lnTo>
                <a:lnTo>
                  <a:pt x="8196478" y="0"/>
                </a:lnTo>
                <a:close/>
              </a:path>
            </a:pathLst>
          </a:custGeom>
          <a:solidFill>
            <a:srgbClr val="2B5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9097" y="3111373"/>
            <a:ext cx="2621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Ερωτήσεις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Ενότητες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66683" y="2171153"/>
            <a:ext cx="8258809" cy="971550"/>
            <a:chOff x="1966683" y="2171153"/>
            <a:chExt cx="8258809" cy="971550"/>
          </a:xfrm>
        </p:grpSpPr>
        <p:sp>
          <p:nvSpPr>
            <p:cNvPr id="6" name="object 6"/>
            <p:cNvSpPr/>
            <p:nvPr/>
          </p:nvSpPr>
          <p:spPr>
            <a:xfrm>
              <a:off x="1966683" y="2242083"/>
              <a:ext cx="2747645" cy="900430"/>
            </a:xfrm>
            <a:custGeom>
              <a:avLst/>
              <a:gdLst/>
              <a:ahLst/>
              <a:cxnLst/>
              <a:rect l="l" t="t" r="r" b="b"/>
              <a:pathLst>
                <a:path w="2747645" h="900430">
                  <a:moveTo>
                    <a:pt x="1362595" y="0"/>
                  </a:moveTo>
                  <a:lnTo>
                    <a:pt x="1431721" y="2159"/>
                  </a:lnTo>
                  <a:lnTo>
                    <a:pt x="1500479" y="6832"/>
                  </a:lnTo>
                  <a:lnTo>
                    <a:pt x="1565275" y="16192"/>
                  </a:lnTo>
                  <a:lnTo>
                    <a:pt x="1630070" y="28079"/>
                  </a:lnTo>
                  <a:lnTo>
                    <a:pt x="1690560" y="42113"/>
                  </a:lnTo>
                  <a:lnTo>
                    <a:pt x="1746351" y="61201"/>
                  </a:lnTo>
                  <a:lnTo>
                    <a:pt x="1806841" y="82435"/>
                  </a:lnTo>
                  <a:lnTo>
                    <a:pt x="1863001" y="105841"/>
                  </a:lnTo>
                  <a:lnTo>
                    <a:pt x="1918792" y="134277"/>
                  </a:lnTo>
                  <a:lnTo>
                    <a:pt x="1974951" y="162356"/>
                  </a:lnTo>
                  <a:lnTo>
                    <a:pt x="2091601" y="228600"/>
                  </a:lnTo>
                  <a:lnTo>
                    <a:pt x="2212200" y="301675"/>
                  </a:lnTo>
                  <a:lnTo>
                    <a:pt x="2345753" y="384111"/>
                  </a:lnTo>
                  <a:lnTo>
                    <a:pt x="2384640" y="402831"/>
                  </a:lnTo>
                  <a:lnTo>
                    <a:pt x="2419197" y="414718"/>
                  </a:lnTo>
                  <a:lnTo>
                    <a:pt x="2453754" y="421551"/>
                  </a:lnTo>
                  <a:lnTo>
                    <a:pt x="2492641" y="424078"/>
                  </a:lnTo>
                  <a:lnTo>
                    <a:pt x="2527198" y="421551"/>
                  </a:lnTo>
                  <a:lnTo>
                    <a:pt x="2591638" y="407517"/>
                  </a:lnTo>
                  <a:lnTo>
                    <a:pt x="2647797" y="386270"/>
                  </a:lnTo>
                  <a:lnTo>
                    <a:pt x="2712593" y="348475"/>
                  </a:lnTo>
                  <a:lnTo>
                    <a:pt x="2747162" y="322554"/>
                  </a:lnTo>
                  <a:lnTo>
                    <a:pt x="2315870" y="560882"/>
                  </a:lnTo>
                  <a:lnTo>
                    <a:pt x="2121471" y="666711"/>
                  </a:lnTo>
                  <a:lnTo>
                    <a:pt x="2013839" y="723239"/>
                  </a:lnTo>
                  <a:lnTo>
                    <a:pt x="1957679" y="751674"/>
                  </a:lnTo>
                  <a:lnTo>
                    <a:pt x="1901875" y="777595"/>
                  </a:lnTo>
                  <a:lnTo>
                    <a:pt x="1841398" y="801357"/>
                  </a:lnTo>
                  <a:lnTo>
                    <a:pt x="1780920" y="824750"/>
                  </a:lnTo>
                  <a:lnTo>
                    <a:pt x="1716112" y="843470"/>
                  </a:lnTo>
                  <a:lnTo>
                    <a:pt x="1651673" y="862558"/>
                  </a:lnTo>
                  <a:lnTo>
                    <a:pt x="1582559" y="876592"/>
                  </a:lnTo>
                  <a:lnTo>
                    <a:pt x="1509115" y="888479"/>
                  </a:lnTo>
                  <a:lnTo>
                    <a:pt x="1436039" y="897839"/>
                  </a:lnTo>
                  <a:lnTo>
                    <a:pt x="1362595" y="900353"/>
                  </a:lnTo>
                  <a:lnTo>
                    <a:pt x="650875" y="900353"/>
                  </a:lnTo>
                  <a:lnTo>
                    <a:pt x="0" y="900353"/>
                  </a:lnTo>
                  <a:lnTo>
                    <a:pt x="0" y="0"/>
                  </a:lnTo>
                  <a:lnTo>
                    <a:pt x="1362595" y="0"/>
                  </a:lnTo>
                  <a:close/>
                </a:path>
              </a:pathLst>
            </a:custGeom>
            <a:ln w="3175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0680" y="2171153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30">
                  <a:moveTo>
                    <a:pt x="6404394" y="537121"/>
                  </a:moveTo>
                  <a:lnTo>
                    <a:pt x="845273" y="537121"/>
                  </a:lnTo>
                  <a:lnTo>
                    <a:pt x="926998" y="588962"/>
                  </a:lnTo>
                  <a:lnTo>
                    <a:pt x="1022045" y="645490"/>
                  </a:lnTo>
                  <a:lnTo>
                    <a:pt x="1138313" y="707047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65" y="817562"/>
                  </a:lnTo>
                  <a:lnTo>
                    <a:pt x="1470596" y="841324"/>
                  </a:lnTo>
                  <a:lnTo>
                    <a:pt x="1539354" y="862571"/>
                  </a:lnTo>
                  <a:lnTo>
                    <a:pt x="1612798" y="879132"/>
                  </a:lnTo>
                  <a:lnTo>
                    <a:pt x="1686242" y="890651"/>
                  </a:lnTo>
                  <a:lnTo>
                    <a:pt x="1763636" y="897851"/>
                  </a:lnTo>
                  <a:lnTo>
                    <a:pt x="1837080" y="900366"/>
                  </a:lnTo>
                  <a:lnTo>
                    <a:pt x="6404394" y="900366"/>
                  </a:lnTo>
                  <a:lnTo>
                    <a:pt x="6404394" y="537121"/>
                  </a:lnTo>
                  <a:close/>
                </a:path>
                <a:path w="6404609" h="900430">
                  <a:moveTo>
                    <a:pt x="6404394" y="0"/>
                  </a:moveTo>
                  <a:lnTo>
                    <a:pt x="1837080" y="0"/>
                  </a:lnTo>
                  <a:lnTo>
                    <a:pt x="1763636" y="2171"/>
                  </a:lnTo>
                  <a:lnTo>
                    <a:pt x="1690560" y="9359"/>
                  </a:lnTo>
                  <a:lnTo>
                    <a:pt x="1617116" y="20891"/>
                  </a:lnTo>
                  <a:lnTo>
                    <a:pt x="1543685" y="37452"/>
                  </a:lnTo>
                  <a:lnTo>
                    <a:pt x="1474914" y="56527"/>
                  </a:lnTo>
                  <a:lnTo>
                    <a:pt x="1405801" y="7776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077836" y="221411"/>
                  </a:lnTo>
                  <a:lnTo>
                    <a:pt x="1017714" y="254520"/>
                  </a:lnTo>
                  <a:lnTo>
                    <a:pt x="901077" y="322567"/>
                  </a:lnTo>
                  <a:lnTo>
                    <a:pt x="797763" y="388810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44"/>
                  </a:lnTo>
                  <a:lnTo>
                    <a:pt x="845273" y="537121"/>
                  </a:lnTo>
                  <a:lnTo>
                    <a:pt x="6404394" y="537121"/>
                  </a:lnTo>
                  <a:lnTo>
                    <a:pt x="6404394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0680" y="2171153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30">
                  <a:moveTo>
                    <a:pt x="1837080" y="0"/>
                  </a:moveTo>
                  <a:lnTo>
                    <a:pt x="1763636" y="2171"/>
                  </a:lnTo>
                  <a:lnTo>
                    <a:pt x="1690560" y="9359"/>
                  </a:lnTo>
                  <a:lnTo>
                    <a:pt x="1617116" y="20891"/>
                  </a:lnTo>
                  <a:lnTo>
                    <a:pt x="1543685" y="37452"/>
                  </a:lnTo>
                  <a:lnTo>
                    <a:pt x="1474914" y="56527"/>
                  </a:lnTo>
                  <a:lnTo>
                    <a:pt x="1405801" y="77762"/>
                  </a:lnTo>
                  <a:lnTo>
                    <a:pt x="1336675" y="10368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138313" y="190804"/>
                  </a:lnTo>
                  <a:lnTo>
                    <a:pt x="1077836" y="221411"/>
                  </a:lnTo>
                  <a:lnTo>
                    <a:pt x="1017714" y="254520"/>
                  </a:lnTo>
                  <a:lnTo>
                    <a:pt x="901077" y="322567"/>
                  </a:lnTo>
                  <a:lnTo>
                    <a:pt x="797763" y="388810"/>
                  </a:lnTo>
                  <a:lnTo>
                    <a:pt x="474116" y="586803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44"/>
                  </a:lnTo>
                  <a:lnTo>
                    <a:pt x="845273" y="537121"/>
                  </a:lnTo>
                  <a:lnTo>
                    <a:pt x="926998" y="588962"/>
                  </a:lnTo>
                  <a:lnTo>
                    <a:pt x="1022045" y="645490"/>
                  </a:lnTo>
                  <a:lnTo>
                    <a:pt x="1138313" y="707047"/>
                  </a:lnTo>
                  <a:lnTo>
                    <a:pt x="1198803" y="735126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65" y="817562"/>
                  </a:lnTo>
                  <a:lnTo>
                    <a:pt x="1470596" y="841324"/>
                  </a:lnTo>
                  <a:lnTo>
                    <a:pt x="1539354" y="862571"/>
                  </a:lnTo>
                  <a:lnTo>
                    <a:pt x="1612798" y="879132"/>
                  </a:lnTo>
                  <a:lnTo>
                    <a:pt x="1686242" y="890651"/>
                  </a:lnTo>
                  <a:lnTo>
                    <a:pt x="1763636" y="897851"/>
                  </a:lnTo>
                  <a:lnTo>
                    <a:pt x="1837080" y="900366"/>
                  </a:lnTo>
                  <a:lnTo>
                    <a:pt x="6404394" y="900366"/>
                  </a:lnTo>
                  <a:lnTo>
                    <a:pt x="6404394" y="0"/>
                  </a:lnTo>
                  <a:lnTo>
                    <a:pt x="1837080" y="0"/>
                  </a:lnTo>
                  <a:close/>
                </a:path>
              </a:pathLst>
            </a:custGeom>
            <a:ln w="3175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17064" y="2331618"/>
            <a:ext cx="2495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2B599F"/>
                </a:solidFill>
                <a:latin typeface="Georgia"/>
                <a:cs typeface="Georgia"/>
              </a:rPr>
              <a:t>1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5694" y="2293454"/>
            <a:ext cx="3663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Διαδικασία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Αποθήκευσης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Μονάδες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Εμβολιασμού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66683" y="3690721"/>
            <a:ext cx="8200390" cy="996315"/>
            <a:chOff x="1966683" y="3690721"/>
            <a:chExt cx="8200390" cy="996315"/>
          </a:xfrm>
        </p:grpSpPr>
        <p:sp>
          <p:nvSpPr>
            <p:cNvPr id="12" name="object 12"/>
            <p:cNvSpPr/>
            <p:nvPr/>
          </p:nvSpPr>
          <p:spPr>
            <a:xfrm>
              <a:off x="1966683" y="3786479"/>
              <a:ext cx="2747645" cy="900430"/>
            </a:xfrm>
            <a:custGeom>
              <a:avLst/>
              <a:gdLst/>
              <a:ahLst/>
              <a:cxnLst/>
              <a:rect l="l" t="t" r="r" b="b"/>
              <a:pathLst>
                <a:path w="2747645" h="900429">
                  <a:moveTo>
                    <a:pt x="1362595" y="0"/>
                  </a:moveTo>
                  <a:lnTo>
                    <a:pt x="1431721" y="2158"/>
                  </a:lnTo>
                  <a:lnTo>
                    <a:pt x="1500479" y="6845"/>
                  </a:lnTo>
                  <a:lnTo>
                    <a:pt x="1565275" y="16205"/>
                  </a:lnTo>
                  <a:lnTo>
                    <a:pt x="1630070" y="28079"/>
                  </a:lnTo>
                  <a:lnTo>
                    <a:pt x="1690560" y="42125"/>
                  </a:lnTo>
                  <a:lnTo>
                    <a:pt x="1746351" y="61201"/>
                  </a:lnTo>
                  <a:lnTo>
                    <a:pt x="1806841" y="82435"/>
                  </a:lnTo>
                  <a:lnTo>
                    <a:pt x="1863001" y="105841"/>
                  </a:lnTo>
                  <a:lnTo>
                    <a:pt x="1918792" y="134277"/>
                  </a:lnTo>
                  <a:lnTo>
                    <a:pt x="1974951" y="162356"/>
                  </a:lnTo>
                  <a:lnTo>
                    <a:pt x="2091601" y="228599"/>
                  </a:lnTo>
                  <a:lnTo>
                    <a:pt x="2212200" y="301675"/>
                  </a:lnTo>
                  <a:lnTo>
                    <a:pt x="2345753" y="384124"/>
                  </a:lnTo>
                  <a:lnTo>
                    <a:pt x="2384640" y="402843"/>
                  </a:lnTo>
                  <a:lnTo>
                    <a:pt x="2419197" y="414718"/>
                  </a:lnTo>
                  <a:lnTo>
                    <a:pt x="2453754" y="421563"/>
                  </a:lnTo>
                  <a:lnTo>
                    <a:pt x="2492641" y="424078"/>
                  </a:lnTo>
                  <a:lnTo>
                    <a:pt x="2527198" y="421563"/>
                  </a:lnTo>
                  <a:lnTo>
                    <a:pt x="2591638" y="407517"/>
                  </a:lnTo>
                  <a:lnTo>
                    <a:pt x="2647797" y="386283"/>
                  </a:lnTo>
                  <a:lnTo>
                    <a:pt x="2712593" y="348475"/>
                  </a:lnTo>
                  <a:lnTo>
                    <a:pt x="2747162" y="322554"/>
                  </a:lnTo>
                  <a:lnTo>
                    <a:pt x="2315870" y="560882"/>
                  </a:lnTo>
                  <a:lnTo>
                    <a:pt x="2121471" y="666724"/>
                  </a:lnTo>
                  <a:lnTo>
                    <a:pt x="2013839" y="723239"/>
                  </a:lnTo>
                  <a:lnTo>
                    <a:pt x="1957679" y="751674"/>
                  </a:lnTo>
                  <a:lnTo>
                    <a:pt x="1901875" y="777595"/>
                  </a:lnTo>
                  <a:lnTo>
                    <a:pt x="1841398" y="801357"/>
                  </a:lnTo>
                  <a:lnTo>
                    <a:pt x="1780920" y="824763"/>
                  </a:lnTo>
                  <a:lnTo>
                    <a:pt x="1716112" y="843483"/>
                  </a:lnTo>
                  <a:lnTo>
                    <a:pt x="1651673" y="862558"/>
                  </a:lnTo>
                  <a:lnTo>
                    <a:pt x="1582559" y="876604"/>
                  </a:lnTo>
                  <a:lnTo>
                    <a:pt x="1509115" y="888479"/>
                  </a:lnTo>
                  <a:lnTo>
                    <a:pt x="1436039" y="897839"/>
                  </a:lnTo>
                  <a:lnTo>
                    <a:pt x="1362595" y="900366"/>
                  </a:lnTo>
                  <a:lnTo>
                    <a:pt x="650875" y="900366"/>
                  </a:lnTo>
                  <a:lnTo>
                    <a:pt x="0" y="900366"/>
                  </a:lnTo>
                  <a:lnTo>
                    <a:pt x="0" y="0"/>
                  </a:lnTo>
                  <a:lnTo>
                    <a:pt x="1362595" y="0"/>
                  </a:lnTo>
                  <a:close/>
                </a:path>
              </a:pathLst>
            </a:custGeom>
            <a:ln w="3175">
              <a:solidFill>
                <a:srgbClr val="A1BD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62362" y="3690721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29">
                  <a:moveTo>
                    <a:pt x="6404394" y="537121"/>
                  </a:moveTo>
                  <a:lnTo>
                    <a:pt x="845273" y="537121"/>
                  </a:lnTo>
                  <a:lnTo>
                    <a:pt x="926998" y="588962"/>
                  </a:lnTo>
                  <a:lnTo>
                    <a:pt x="1022032" y="645477"/>
                  </a:lnTo>
                  <a:lnTo>
                    <a:pt x="1138313" y="707034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52" y="817562"/>
                  </a:lnTo>
                  <a:lnTo>
                    <a:pt x="1470596" y="841324"/>
                  </a:lnTo>
                  <a:lnTo>
                    <a:pt x="1539354" y="862558"/>
                  </a:lnTo>
                  <a:lnTo>
                    <a:pt x="1612798" y="879119"/>
                  </a:lnTo>
                  <a:lnTo>
                    <a:pt x="1686242" y="890638"/>
                  </a:lnTo>
                  <a:lnTo>
                    <a:pt x="1763636" y="897839"/>
                  </a:lnTo>
                  <a:lnTo>
                    <a:pt x="1837080" y="900353"/>
                  </a:lnTo>
                  <a:lnTo>
                    <a:pt x="6404394" y="900353"/>
                  </a:lnTo>
                  <a:lnTo>
                    <a:pt x="6404394" y="537121"/>
                  </a:lnTo>
                  <a:close/>
                </a:path>
                <a:path w="6404609" h="900429">
                  <a:moveTo>
                    <a:pt x="6404394" y="0"/>
                  </a:moveTo>
                  <a:lnTo>
                    <a:pt x="1837080" y="0"/>
                  </a:lnTo>
                  <a:lnTo>
                    <a:pt x="1763636" y="2158"/>
                  </a:lnTo>
                  <a:lnTo>
                    <a:pt x="1690560" y="9359"/>
                  </a:lnTo>
                  <a:lnTo>
                    <a:pt x="1617116" y="20878"/>
                  </a:lnTo>
                  <a:lnTo>
                    <a:pt x="1543672" y="37439"/>
                  </a:lnTo>
                  <a:lnTo>
                    <a:pt x="1474914" y="56514"/>
                  </a:lnTo>
                  <a:lnTo>
                    <a:pt x="1405801" y="7776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077836" y="221399"/>
                  </a:lnTo>
                  <a:lnTo>
                    <a:pt x="1017714" y="254520"/>
                  </a:lnTo>
                  <a:lnTo>
                    <a:pt x="901077" y="322554"/>
                  </a:lnTo>
                  <a:lnTo>
                    <a:pt x="797763" y="388797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32"/>
                  </a:lnTo>
                  <a:lnTo>
                    <a:pt x="845273" y="537121"/>
                  </a:lnTo>
                  <a:lnTo>
                    <a:pt x="6404394" y="537121"/>
                  </a:lnTo>
                  <a:lnTo>
                    <a:pt x="6404394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2362" y="3690721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29">
                  <a:moveTo>
                    <a:pt x="1837080" y="0"/>
                  </a:moveTo>
                  <a:lnTo>
                    <a:pt x="1763636" y="2158"/>
                  </a:lnTo>
                  <a:lnTo>
                    <a:pt x="1690560" y="9359"/>
                  </a:lnTo>
                  <a:lnTo>
                    <a:pt x="1617116" y="20878"/>
                  </a:lnTo>
                  <a:lnTo>
                    <a:pt x="1543672" y="37439"/>
                  </a:lnTo>
                  <a:lnTo>
                    <a:pt x="1474914" y="56514"/>
                  </a:lnTo>
                  <a:lnTo>
                    <a:pt x="1405801" y="77762"/>
                  </a:lnTo>
                  <a:lnTo>
                    <a:pt x="1336675" y="10368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138313" y="190792"/>
                  </a:lnTo>
                  <a:lnTo>
                    <a:pt x="1077836" y="221399"/>
                  </a:lnTo>
                  <a:lnTo>
                    <a:pt x="1017714" y="254520"/>
                  </a:lnTo>
                  <a:lnTo>
                    <a:pt x="901077" y="322554"/>
                  </a:lnTo>
                  <a:lnTo>
                    <a:pt x="797763" y="388797"/>
                  </a:lnTo>
                  <a:lnTo>
                    <a:pt x="474116" y="586803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32"/>
                  </a:lnTo>
                  <a:lnTo>
                    <a:pt x="845273" y="537121"/>
                  </a:lnTo>
                  <a:lnTo>
                    <a:pt x="926998" y="588962"/>
                  </a:lnTo>
                  <a:lnTo>
                    <a:pt x="1022032" y="645477"/>
                  </a:lnTo>
                  <a:lnTo>
                    <a:pt x="1138313" y="707034"/>
                  </a:lnTo>
                  <a:lnTo>
                    <a:pt x="1198803" y="735114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52" y="817562"/>
                  </a:lnTo>
                  <a:lnTo>
                    <a:pt x="1470596" y="841324"/>
                  </a:lnTo>
                  <a:lnTo>
                    <a:pt x="1539354" y="862558"/>
                  </a:lnTo>
                  <a:lnTo>
                    <a:pt x="1612798" y="879119"/>
                  </a:lnTo>
                  <a:lnTo>
                    <a:pt x="1686242" y="890638"/>
                  </a:lnTo>
                  <a:lnTo>
                    <a:pt x="1763636" y="897839"/>
                  </a:lnTo>
                  <a:lnTo>
                    <a:pt x="1837080" y="900353"/>
                  </a:lnTo>
                  <a:lnTo>
                    <a:pt x="6404394" y="900353"/>
                  </a:lnTo>
                  <a:lnTo>
                    <a:pt x="6404394" y="0"/>
                  </a:lnTo>
                  <a:lnTo>
                    <a:pt x="1837080" y="0"/>
                  </a:lnTo>
                  <a:close/>
                </a:path>
              </a:pathLst>
            </a:custGeom>
            <a:ln w="3175">
              <a:solidFill>
                <a:srgbClr val="A1BD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17064" y="3876014"/>
            <a:ext cx="31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A1BDE5"/>
                </a:solidFill>
                <a:latin typeface="Georgia"/>
                <a:cs typeface="Georgia"/>
              </a:rPr>
              <a:t>2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3</a:t>
            </a:r>
            <a:r>
              <a:rPr sz="1125" spc="-254" baseline="3703" dirty="0">
                <a:latin typeface="Microsoft Sans Serif"/>
                <a:cs typeface="Microsoft Sans Serif"/>
              </a:rPr>
              <a:t>3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6773" y="3837851"/>
            <a:ext cx="3902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Χαρακτηριστικά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Νέων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εμβολίων και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Διαδικασία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Εμβολιασμού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6885"/>
            <a:ext cx="8196580" cy="1524000"/>
          </a:xfrm>
          <a:custGeom>
            <a:avLst/>
            <a:gdLst/>
            <a:ahLst/>
            <a:cxnLst/>
            <a:rect l="l" t="t" r="r" b="b"/>
            <a:pathLst>
              <a:path w="8196580" h="1524000">
                <a:moveTo>
                  <a:pt x="8196478" y="0"/>
                </a:moveTo>
                <a:lnTo>
                  <a:pt x="0" y="0"/>
                </a:lnTo>
                <a:lnTo>
                  <a:pt x="0" y="1523517"/>
                </a:lnTo>
                <a:lnTo>
                  <a:pt x="4098239" y="1523517"/>
                </a:lnTo>
                <a:lnTo>
                  <a:pt x="8196478" y="1523517"/>
                </a:lnTo>
                <a:lnTo>
                  <a:pt x="8196478" y="0"/>
                </a:lnTo>
                <a:close/>
              </a:path>
            </a:pathLst>
          </a:custGeom>
          <a:solidFill>
            <a:srgbClr val="2B5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097" y="2806814"/>
            <a:ext cx="67303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Διαδικασία</a:t>
            </a:r>
            <a:r>
              <a:rPr sz="4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Αποθήκευσης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στις</a:t>
            </a:r>
            <a:r>
              <a:rPr sz="4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Μονάδες</a:t>
            </a:r>
            <a:r>
              <a:rPr sz="4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Εμβολιασμού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4</a:t>
            </a:r>
            <a:r>
              <a:rPr sz="1125" spc="-254" baseline="3703" dirty="0">
                <a:latin typeface="Microsoft Sans Serif"/>
                <a:cs typeface="Microsoft Sans Serif"/>
              </a:rPr>
              <a:t>4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3738" y="440537"/>
            <a:ext cx="407034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25" dirty="0">
                <a:latin typeface="Microsoft Sans Serif"/>
                <a:cs typeface="Microsoft Sans Serif"/>
              </a:rPr>
              <a:t>1.1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8" y="720254"/>
            <a:ext cx="823404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35" dirty="0"/>
              <a:t>Έλεγχος,</a:t>
            </a:r>
            <a:r>
              <a:rPr sz="2150" spc="-40" dirty="0"/>
              <a:t> </a:t>
            </a:r>
            <a:r>
              <a:rPr sz="2150" dirty="0"/>
              <a:t>αποθήκευση,</a:t>
            </a:r>
            <a:r>
              <a:rPr sz="2150" spc="-45" dirty="0"/>
              <a:t> </a:t>
            </a:r>
            <a:r>
              <a:rPr sz="2150" dirty="0"/>
              <a:t>φύλαξη</a:t>
            </a:r>
            <a:r>
              <a:rPr sz="2150" spc="-45" dirty="0"/>
              <a:t> </a:t>
            </a:r>
            <a:r>
              <a:rPr sz="2150" dirty="0"/>
              <a:t>και</a:t>
            </a:r>
            <a:r>
              <a:rPr sz="2150" spc="-40" dirty="0"/>
              <a:t> </a:t>
            </a:r>
            <a:r>
              <a:rPr sz="2150" dirty="0"/>
              <a:t>διάθεση</a:t>
            </a:r>
            <a:r>
              <a:rPr sz="2150" spc="-45" dirty="0"/>
              <a:t> </a:t>
            </a:r>
            <a:r>
              <a:rPr sz="2150" spc="-10" dirty="0"/>
              <a:t>εισερχόμενων</a:t>
            </a:r>
            <a:r>
              <a:rPr sz="2150" spc="-45" dirty="0"/>
              <a:t> </a:t>
            </a:r>
            <a:r>
              <a:rPr sz="2150" spc="-10" dirty="0"/>
              <a:t>εμβολίων</a:t>
            </a:r>
            <a:endParaRPr sz="21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2317" y="293763"/>
            <a:ext cx="963002" cy="9435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39380" y="1350106"/>
            <a:ext cx="9876155" cy="1244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spc="-35" dirty="0">
                <a:latin typeface="Microsoft Sans Serif"/>
                <a:cs typeface="Microsoft Sans Serif"/>
              </a:rPr>
              <a:t>Διενέργεια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οπτικού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ποσοτικού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ελέγχου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κιβωτίων.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595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dirty="0">
                <a:latin typeface="Microsoft Sans Serif"/>
                <a:cs typeface="Microsoft Sans Serif"/>
              </a:rPr>
              <a:t>Απενεργοποίηση Data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Logger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αφαίρεση σφραγισμένων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trays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χωρίς να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ασκηθεί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πίεση </a:t>
            </a:r>
            <a:r>
              <a:rPr sz="1100" spc="-10" dirty="0">
                <a:latin typeface="Microsoft Sans Serif"/>
                <a:cs typeface="Microsoft Sans Serif"/>
              </a:rPr>
              <a:t>στα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φιαλίδια.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spc="-20" dirty="0">
                <a:latin typeface="Microsoft Sans Serif"/>
                <a:cs typeface="Microsoft Sans Serif"/>
              </a:rPr>
              <a:t>Τοποθέτηση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φιαλιδίων</a:t>
            </a:r>
            <a:r>
              <a:rPr sz="1100" spc="-10" dirty="0">
                <a:latin typeface="Microsoft Sans Serif"/>
                <a:cs typeface="Microsoft Sans Serif"/>
              </a:rPr>
              <a:t> στα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ψυγεία</a:t>
            </a:r>
            <a:r>
              <a:rPr sz="1100" dirty="0">
                <a:latin typeface="Microsoft Sans Serif"/>
                <a:cs typeface="Microsoft Sans Serif"/>
              </a:rPr>
              <a:t> με τρόπο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ώστε να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διευκολύνεται</a:t>
            </a:r>
            <a:r>
              <a:rPr sz="1100" dirty="0">
                <a:latin typeface="Microsoft Sans Serif"/>
                <a:cs typeface="Microsoft Sans Serif"/>
              </a:rPr>
              <a:t> η</a:t>
            </a:r>
            <a:r>
              <a:rPr sz="1100" spc="-10" dirty="0">
                <a:latin typeface="Microsoft Sans Serif"/>
                <a:cs typeface="Microsoft Sans Serif"/>
              </a:rPr>
              <a:t> διαλογή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τους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ημερομηνία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λήξης.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dirty="0">
                <a:latin typeface="Microsoft Sans Serif"/>
                <a:cs typeface="Microsoft Sans Serif"/>
              </a:rPr>
              <a:t>Αποθήκευση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φιαλιδίων, για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dirty="0">
                <a:latin typeface="Microsoft Sans Serif"/>
                <a:cs typeface="Microsoft Sans Serif"/>
              </a:rPr>
              <a:t> οποία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δεν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έχει</a:t>
            </a:r>
            <a:r>
              <a:rPr sz="1100" spc="-10" dirty="0">
                <a:latin typeface="Microsoft Sans Serif"/>
                <a:cs typeface="Microsoft Sans Serif"/>
              </a:rPr>
              <a:t> πραγματοποιηθεί ποιοτικός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έλεγχος,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σε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ξεχωριστό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χώρο </a:t>
            </a:r>
            <a:r>
              <a:rPr sz="1100" spc="-10" dirty="0">
                <a:latin typeface="Microsoft Sans Serif"/>
                <a:cs typeface="Microsoft Sans Serif"/>
              </a:rPr>
              <a:t>στο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ψυγείο</a:t>
            </a:r>
            <a:r>
              <a:rPr sz="1100" dirty="0">
                <a:latin typeface="Microsoft Sans Serif"/>
                <a:cs typeface="Microsoft Sans Serif"/>
              </a:rPr>
              <a:t> μέχρι </a:t>
            </a:r>
            <a:r>
              <a:rPr sz="1100" spc="-45" dirty="0">
                <a:latin typeface="Microsoft Sans Serif"/>
                <a:cs typeface="Microsoft Sans Serif"/>
              </a:rPr>
              <a:t>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διενέργεια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εν λόγω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ελέγχου.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595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spc="-30" dirty="0">
                <a:latin typeface="Microsoft Sans Serif"/>
                <a:cs typeface="Microsoft Sans Serif"/>
              </a:rPr>
              <a:t>Έλεγχος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ότι</a:t>
            </a:r>
            <a:r>
              <a:rPr sz="1100" dirty="0">
                <a:latin typeface="Microsoft Sans Serif"/>
                <a:cs typeface="Microsoft Sans Serif"/>
              </a:rPr>
              <a:t> οι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καταγεγραμμένες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θερμοκρασίες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είναι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εντός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των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επιτρεπτών </a:t>
            </a:r>
            <a:r>
              <a:rPr sz="1100" spc="-10" dirty="0">
                <a:latin typeface="Microsoft Sans Serif"/>
                <a:cs typeface="Microsoft Sans Serif"/>
              </a:rPr>
              <a:t>ορίων.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6717" y="2782442"/>
            <a:ext cx="9712960" cy="1905635"/>
            <a:chOff x="306717" y="2782442"/>
            <a:chExt cx="9712960" cy="1905635"/>
          </a:xfrm>
        </p:grpSpPr>
        <p:sp>
          <p:nvSpPr>
            <p:cNvPr id="8" name="object 8"/>
            <p:cNvSpPr/>
            <p:nvPr/>
          </p:nvSpPr>
          <p:spPr>
            <a:xfrm>
              <a:off x="2212200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74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717" y="2795396"/>
              <a:ext cx="2277110" cy="1892935"/>
            </a:xfrm>
            <a:custGeom>
              <a:avLst/>
              <a:gdLst/>
              <a:ahLst/>
              <a:cxnLst/>
              <a:rect l="l" t="t" r="r" b="b"/>
              <a:pathLst>
                <a:path w="2277110" h="1892935">
                  <a:moveTo>
                    <a:pt x="1680845" y="0"/>
                  </a:moveTo>
                  <a:lnTo>
                    <a:pt x="0" y="0"/>
                  </a:lnTo>
                  <a:lnTo>
                    <a:pt x="0" y="1892528"/>
                  </a:lnTo>
                  <a:lnTo>
                    <a:pt x="1680845" y="1892528"/>
                  </a:lnTo>
                  <a:lnTo>
                    <a:pt x="2276640" y="946086"/>
                  </a:lnTo>
                  <a:lnTo>
                    <a:pt x="168084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5117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87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0277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87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95438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87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697" y="3453015"/>
            <a:ext cx="163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Προγραμματισμ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ός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παραλαβής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4375" y="3178695"/>
            <a:ext cx="1340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Παραλαβή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Ταυτοπροσω 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πία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3025" y="2767215"/>
            <a:ext cx="115697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Έλεγχος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αρτιότητας,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μεταφορά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trays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έλεγχος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loggers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2415" y="2630055"/>
            <a:ext cx="12820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Σάρωση</a:t>
            </a:r>
            <a:r>
              <a:rPr sz="18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QR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code, υπογραφή Δελτίου Αποστολής, επιστροφή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κιβωτίων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data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logge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6178" y="3178695"/>
            <a:ext cx="1341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Φύλαξη φιαλιδίων στη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σωστή θερμοκρασία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60597" y="2782442"/>
            <a:ext cx="2224405" cy="1905635"/>
          </a:xfrm>
          <a:custGeom>
            <a:avLst/>
            <a:gdLst/>
            <a:ahLst/>
            <a:cxnLst/>
            <a:rect l="l" t="t" r="r" b="b"/>
            <a:pathLst>
              <a:path w="2224404" h="1905635">
                <a:moveTo>
                  <a:pt x="1621802" y="0"/>
                </a:moveTo>
                <a:lnTo>
                  <a:pt x="0" y="0"/>
                </a:lnTo>
                <a:lnTo>
                  <a:pt x="601916" y="952550"/>
                </a:lnTo>
                <a:lnTo>
                  <a:pt x="0" y="1905482"/>
                </a:lnTo>
                <a:lnTo>
                  <a:pt x="1621802" y="1905482"/>
                </a:lnTo>
                <a:lnTo>
                  <a:pt x="2224087" y="952550"/>
                </a:lnTo>
                <a:lnTo>
                  <a:pt x="1621802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53141" y="3041535"/>
            <a:ext cx="9690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Τήρηση αρχείου εισροών- εκροών εμβολίων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9261" y="5032179"/>
            <a:ext cx="6563359" cy="99821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5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dirty="0">
                <a:latin typeface="Microsoft Sans Serif"/>
                <a:cs typeface="Microsoft Sans Serif"/>
              </a:rPr>
              <a:t>Σάρωση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QR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code,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επιβεβαιώνοντας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ότι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έφτασε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παραγγελία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προς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ενημέρωση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της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εφαρμογής.</a:t>
            </a:r>
            <a:endParaRPr sz="11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dirty="0">
                <a:latin typeface="Microsoft Sans Serif"/>
                <a:cs typeface="Microsoft Sans Serif"/>
              </a:rPr>
              <a:t>Υπογραφή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Δελτίου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Αποστολής</a:t>
            </a:r>
            <a:r>
              <a:rPr sz="1100" dirty="0">
                <a:latin typeface="Microsoft Sans Serif"/>
                <a:cs typeface="Microsoft Sans Serif"/>
              </a:rPr>
              <a:t> και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διατήρηση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αντιγράφου.</a:t>
            </a:r>
            <a:endParaRPr sz="11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spc="-20" dirty="0">
                <a:latin typeface="Microsoft Sans Serif"/>
                <a:cs typeface="Microsoft Sans Serif"/>
              </a:rPr>
              <a:t>Τοποθέτηση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σφραγίδας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ονόματος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Παραλαβόντος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60" dirty="0">
                <a:latin typeface="Microsoft Sans Serif"/>
                <a:cs typeface="Microsoft Sans Serif"/>
              </a:rPr>
              <a:t>της</a:t>
            </a:r>
            <a:r>
              <a:rPr sz="1100" spc="-10" dirty="0">
                <a:latin typeface="Microsoft Sans Serif"/>
                <a:cs typeface="Microsoft Sans Serif"/>
              </a:rPr>
              <a:t> Μονάδας Εμβολιασμού.</a:t>
            </a:r>
            <a:endParaRPr sz="11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dirty="0">
                <a:latin typeface="Microsoft Sans Serif"/>
                <a:cs typeface="Microsoft Sans Serif"/>
              </a:rPr>
              <a:t>Παράδοση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ισοθερμικών κιβωτίων και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data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loggers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προς επιστροφή </a:t>
            </a:r>
            <a:r>
              <a:rPr sz="1100" spc="-10" dirty="0">
                <a:latin typeface="Microsoft Sans Serif"/>
                <a:cs typeface="Microsoft Sans Serif"/>
              </a:rPr>
              <a:t>στα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Κέντρα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Αποθήκευσης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(HUB).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36274" y="4889156"/>
            <a:ext cx="635" cy="1416050"/>
          </a:xfrm>
          <a:custGeom>
            <a:avLst/>
            <a:gdLst/>
            <a:ahLst/>
            <a:cxnLst/>
            <a:rect l="l" t="t" r="r" b="b"/>
            <a:pathLst>
              <a:path w="635" h="1416050">
                <a:moveTo>
                  <a:pt x="0" y="1415884"/>
                </a:moveTo>
                <a:lnTo>
                  <a:pt x="368" y="0"/>
                </a:lnTo>
              </a:path>
            </a:pathLst>
          </a:custGeom>
          <a:ln w="3239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7234" y="1330921"/>
            <a:ext cx="635" cy="1416050"/>
          </a:xfrm>
          <a:custGeom>
            <a:avLst/>
            <a:gdLst/>
            <a:ahLst/>
            <a:cxnLst/>
            <a:rect l="l" t="t" r="r" b="b"/>
            <a:pathLst>
              <a:path w="634" h="1416050">
                <a:moveTo>
                  <a:pt x="0" y="1415872"/>
                </a:moveTo>
                <a:lnTo>
                  <a:pt x="368" y="0"/>
                </a:lnTo>
              </a:path>
            </a:pathLst>
          </a:custGeom>
          <a:ln w="3239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249" y="4871268"/>
            <a:ext cx="3161896" cy="1436931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5</a:t>
            </a:r>
            <a:r>
              <a:rPr sz="1125" spc="-254" baseline="3703" dirty="0">
                <a:latin typeface="Microsoft Sans Serif"/>
                <a:cs typeface="Microsoft Sans Serif"/>
              </a:rPr>
              <a:t>5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1.2</a:t>
            </a:r>
            <a:r>
              <a:rPr spc="-114" dirty="0"/>
              <a:t> </a:t>
            </a:r>
            <a:r>
              <a:rPr spc="-35" dirty="0"/>
              <a:t>Διαχείριση</a:t>
            </a:r>
            <a:r>
              <a:rPr spc="-105" dirty="0"/>
              <a:t> </a:t>
            </a:r>
            <a:r>
              <a:rPr spc="-10" dirty="0"/>
              <a:t>Αποκλίσεων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23544" y="2658897"/>
            <a:ext cx="2294255" cy="1202055"/>
            <a:chOff x="723544" y="2658897"/>
            <a:chExt cx="2294255" cy="1202055"/>
          </a:xfrm>
        </p:grpSpPr>
        <p:sp>
          <p:nvSpPr>
            <p:cNvPr id="6" name="object 6"/>
            <p:cNvSpPr/>
            <p:nvPr/>
          </p:nvSpPr>
          <p:spPr>
            <a:xfrm>
              <a:off x="736561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561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2501" y="2561666"/>
            <a:ext cx="1195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Διερεύνηση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060" y="2835986"/>
            <a:ext cx="1808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συμβάντος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απόκλισης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αξιολόγηση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αιτίας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απόκλισης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45661" y="2658897"/>
            <a:ext cx="2294255" cy="1202055"/>
            <a:chOff x="3645661" y="2658897"/>
            <a:chExt cx="2294255" cy="1202055"/>
          </a:xfrm>
        </p:grpSpPr>
        <p:sp>
          <p:nvSpPr>
            <p:cNvPr id="11" name="object 11"/>
            <p:cNvSpPr/>
            <p:nvPr/>
          </p:nvSpPr>
          <p:spPr>
            <a:xfrm>
              <a:off x="3658679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8679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48938" y="2973146"/>
            <a:ext cx="2086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Επικοινωνία</a:t>
            </a: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Κέντρο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Συντονισμού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91144" y="2658897"/>
            <a:ext cx="2294255" cy="1202055"/>
            <a:chOff x="7891144" y="2658897"/>
            <a:chExt cx="2294255" cy="1202055"/>
          </a:xfrm>
        </p:grpSpPr>
        <p:sp>
          <p:nvSpPr>
            <p:cNvPr id="15" name="object 15"/>
            <p:cNvSpPr/>
            <p:nvPr/>
          </p:nvSpPr>
          <p:spPr>
            <a:xfrm>
              <a:off x="7904162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04162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18334" y="2835986"/>
            <a:ext cx="1640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Παροχή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κατευθυντήριων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γραμμών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3547" y="2533624"/>
            <a:ext cx="5396230" cy="3585845"/>
            <a:chOff x="543547" y="2533624"/>
            <a:chExt cx="5396230" cy="3585845"/>
          </a:xfrm>
        </p:grpSpPr>
        <p:sp>
          <p:nvSpPr>
            <p:cNvPr id="19" name="object 19"/>
            <p:cNvSpPr/>
            <p:nvPr/>
          </p:nvSpPr>
          <p:spPr>
            <a:xfrm>
              <a:off x="3658679" y="4930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8679" y="4930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6564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997" y="0"/>
                  </a:moveTo>
                  <a:lnTo>
                    <a:pt x="133375" y="6119"/>
                  </a:lnTo>
                  <a:lnTo>
                    <a:pt x="89992" y="24117"/>
                  </a:lnTo>
                  <a:lnTo>
                    <a:pt x="52735" y="52735"/>
                  </a:lnTo>
                  <a:lnTo>
                    <a:pt x="24117" y="89992"/>
                  </a:lnTo>
                  <a:lnTo>
                    <a:pt x="6119" y="133380"/>
                  </a:lnTo>
                  <a:lnTo>
                    <a:pt x="0" y="179997"/>
                  </a:lnTo>
                  <a:lnTo>
                    <a:pt x="1541" y="203579"/>
                  </a:lnTo>
                  <a:lnTo>
                    <a:pt x="13667" y="248848"/>
                  </a:lnTo>
                  <a:lnTo>
                    <a:pt x="37244" y="289608"/>
                  </a:lnTo>
                  <a:lnTo>
                    <a:pt x="70385" y="322749"/>
                  </a:lnTo>
                  <a:lnTo>
                    <a:pt x="111145" y="346326"/>
                  </a:lnTo>
                  <a:lnTo>
                    <a:pt x="156414" y="358452"/>
                  </a:lnTo>
                  <a:lnTo>
                    <a:pt x="179997" y="359994"/>
                  </a:lnTo>
                  <a:lnTo>
                    <a:pt x="203573" y="358452"/>
                  </a:lnTo>
                  <a:lnTo>
                    <a:pt x="248841" y="346326"/>
                  </a:lnTo>
                  <a:lnTo>
                    <a:pt x="289603" y="322749"/>
                  </a:lnTo>
                  <a:lnTo>
                    <a:pt x="322749" y="289608"/>
                  </a:lnTo>
                  <a:lnTo>
                    <a:pt x="346326" y="248848"/>
                  </a:lnTo>
                  <a:lnTo>
                    <a:pt x="358452" y="203579"/>
                  </a:lnTo>
                  <a:lnTo>
                    <a:pt x="359994" y="179997"/>
                  </a:lnTo>
                  <a:lnTo>
                    <a:pt x="358452" y="156420"/>
                  </a:lnTo>
                  <a:lnTo>
                    <a:pt x="346326" y="111147"/>
                  </a:lnTo>
                  <a:lnTo>
                    <a:pt x="322749" y="70385"/>
                  </a:lnTo>
                  <a:lnTo>
                    <a:pt x="289603" y="37244"/>
                  </a:lnTo>
                  <a:lnTo>
                    <a:pt x="248841" y="13667"/>
                  </a:lnTo>
                  <a:lnTo>
                    <a:pt x="203573" y="1541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564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0"/>
                  </a:lnTo>
                  <a:lnTo>
                    <a:pt x="24117" y="89992"/>
                  </a:lnTo>
                  <a:lnTo>
                    <a:pt x="52735" y="52735"/>
                  </a:lnTo>
                  <a:lnTo>
                    <a:pt x="89992" y="24117"/>
                  </a:lnTo>
                  <a:lnTo>
                    <a:pt x="133375" y="6119"/>
                  </a:lnTo>
                  <a:lnTo>
                    <a:pt x="179997" y="0"/>
                  </a:lnTo>
                  <a:lnTo>
                    <a:pt x="226612" y="6119"/>
                  </a:lnTo>
                  <a:lnTo>
                    <a:pt x="269989" y="24117"/>
                  </a:lnTo>
                  <a:lnTo>
                    <a:pt x="307257" y="52735"/>
                  </a:lnTo>
                  <a:lnTo>
                    <a:pt x="335876" y="89992"/>
                  </a:lnTo>
                  <a:lnTo>
                    <a:pt x="353874" y="133380"/>
                  </a:lnTo>
                  <a:lnTo>
                    <a:pt x="359994" y="179997"/>
                  </a:lnTo>
                  <a:lnTo>
                    <a:pt x="358452" y="203579"/>
                  </a:lnTo>
                  <a:lnTo>
                    <a:pt x="353874" y="226618"/>
                  </a:lnTo>
                  <a:lnTo>
                    <a:pt x="335876" y="270001"/>
                  </a:lnTo>
                  <a:lnTo>
                    <a:pt x="307257" y="307259"/>
                  </a:lnTo>
                  <a:lnTo>
                    <a:pt x="269989" y="335876"/>
                  </a:lnTo>
                  <a:lnTo>
                    <a:pt x="226612" y="353874"/>
                  </a:lnTo>
                  <a:lnTo>
                    <a:pt x="179997" y="359994"/>
                  </a:lnTo>
                  <a:lnTo>
                    <a:pt x="133375" y="353874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1"/>
                  </a:lnTo>
                  <a:lnTo>
                    <a:pt x="6119" y="226618"/>
                  </a:lnTo>
                  <a:lnTo>
                    <a:pt x="1541" y="203579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07643" y="1897557"/>
            <a:ext cx="4648200" cy="520065"/>
          </a:xfrm>
          <a:custGeom>
            <a:avLst/>
            <a:gdLst/>
            <a:ahLst/>
            <a:cxnLst/>
            <a:rect l="l" t="t" r="r" b="b"/>
            <a:pathLst>
              <a:path w="4648200" h="520064">
                <a:moveTo>
                  <a:pt x="4647958" y="0"/>
                </a:moveTo>
                <a:lnTo>
                  <a:pt x="0" y="0"/>
                </a:lnTo>
                <a:lnTo>
                  <a:pt x="0" y="519480"/>
                </a:lnTo>
                <a:lnTo>
                  <a:pt x="2324150" y="519480"/>
                </a:lnTo>
                <a:lnTo>
                  <a:pt x="4647958" y="519480"/>
                </a:lnTo>
                <a:lnTo>
                  <a:pt x="4647958" y="0"/>
                </a:lnTo>
                <a:close/>
              </a:path>
            </a:pathLst>
          </a:custGeom>
          <a:solidFill>
            <a:srgbClr val="A1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7643" y="1897557"/>
            <a:ext cx="4648200" cy="520065"/>
          </a:xfrm>
          <a:prstGeom prst="rect">
            <a:avLst/>
          </a:prstGeom>
          <a:ln w="25559">
            <a:solidFill>
              <a:srgbClr val="A1BDE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Εξουσιοδοτημένο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Πρόσωπο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Μονάδας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039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Εμβολιασμού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698" y="2576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65664" y="2533624"/>
            <a:ext cx="386080" cy="386080"/>
            <a:chOff x="3465664" y="2533624"/>
            <a:chExt cx="386080" cy="386080"/>
          </a:xfrm>
        </p:grpSpPr>
        <p:sp>
          <p:nvSpPr>
            <p:cNvPr id="27" name="object 27"/>
            <p:cNvSpPr/>
            <p:nvPr/>
          </p:nvSpPr>
          <p:spPr>
            <a:xfrm>
              <a:off x="3478682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3380" y="6119"/>
                  </a:lnTo>
                  <a:lnTo>
                    <a:pt x="89992" y="24117"/>
                  </a:lnTo>
                  <a:lnTo>
                    <a:pt x="52735" y="52735"/>
                  </a:lnTo>
                  <a:lnTo>
                    <a:pt x="24117" y="89992"/>
                  </a:lnTo>
                  <a:lnTo>
                    <a:pt x="6119" y="133380"/>
                  </a:lnTo>
                  <a:lnTo>
                    <a:pt x="0" y="179997"/>
                  </a:lnTo>
                  <a:lnTo>
                    <a:pt x="1541" y="203579"/>
                  </a:lnTo>
                  <a:lnTo>
                    <a:pt x="13667" y="248848"/>
                  </a:lnTo>
                  <a:lnTo>
                    <a:pt x="37244" y="289608"/>
                  </a:lnTo>
                  <a:lnTo>
                    <a:pt x="70385" y="322749"/>
                  </a:lnTo>
                  <a:lnTo>
                    <a:pt x="111147" y="346326"/>
                  </a:lnTo>
                  <a:lnTo>
                    <a:pt x="156420" y="358452"/>
                  </a:lnTo>
                  <a:lnTo>
                    <a:pt x="179997" y="359994"/>
                  </a:lnTo>
                  <a:lnTo>
                    <a:pt x="203579" y="358452"/>
                  </a:lnTo>
                  <a:lnTo>
                    <a:pt x="248848" y="346326"/>
                  </a:lnTo>
                  <a:lnTo>
                    <a:pt x="289608" y="322749"/>
                  </a:lnTo>
                  <a:lnTo>
                    <a:pt x="322749" y="289608"/>
                  </a:lnTo>
                  <a:lnTo>
                    <a:pt x="346326" y="248848"/>
                  </a:lnTo>
                  <a:lnTo>
                    <a:pt x="358452" y="203579"/>
                  </a:lnTo>
                  <a:lnTo>
                    <a:pt x="359994" y="179997"/>
                  </a:lnTo>
                  <a:lnTo>
                    <a:pt x="358452" y="156420"/>
                  </a:lnTo>
                  <a:lnTo>
                    <a:pt x="346326" y="111147"/>
                  </a:lnTo>
                  <a:lnTo>
                    <a:pt x="322749" y="70385"/>
                  </a:lnTo>
                  <a:lnTo>
                    <a:pt x="289608" y="37244"/>
                  </a:lnTo>
                  <a:lnTo>
                    <a:pt x="248848" y="13667"/>
                  </a:lnTo>
                  <a:lnTo>
                    <a:pt x="203579" y="1541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8682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0"/>
                  </a:lnTo>
                  <a:lnTo>
                    <a:pt x="24117" y="89992"/>
                  </a:lnTo>
                  <a:lnTo>
                    <a:pt x="52735" y="52735"/>
                  </a:lnTo>
                  <a:lnTo>
                    <a:pt x="89992" y="24117"/>
                  </a:lnTo>
                  <a:lnTo>
                    <a:pt x="133380" y="6119"/>
                  </a:lnTo>
                  <a:lnTo>
                    <a:pt x="179997" y="0"/>
                  </a:lnTo>
                  <a:lnTo>
                    <a:pt x="226618" y="6119"/>
                  </a:lnTo>
                  <a:lnTo>
                    <a:pt x="270002" y="24117"/>
                  </a:lnTo>
                  <a:lnTo>
                    <a:pt x="307259" y="52735"/>
                  </a:lnTo>
                  <a:lnTo>
                    <a:pt x="335876" y="89992"/>
                  </a:lnTo>
                  <a:lnTo>
                    <a:pt x="353874" y="133380"/>
                  </a:lnTo>
                  <a:lnTo>
                    <a:pt x="359994" y="179997"/>
                  </a:lnTo>
                  <a:lnTo>
                    <a:pt x="358452" y="203579"/>
                  </a:lnTo>
                  <a:lnTo>
                    <a:pt x="353874" y="226618"/>
                  </a:lnTo>
                  <a:lnTo>
                    <a:pt x="335876" y="270001"/>
                  </a:lnTo>
                  <a:lnTo>
                    <a:pt x="307259" y="307259"/>
                  </a:lnTo>
                  <a:lnTo>
                    <a:pt x="270002" y="335876"/>
                  </a:lnTo>
                  <a:lnTo>
                    <a:pt x="226618" y="353874"/>
                  </a:lnTo>
                  <a:lnTo>
                    <a:pt x="179997" y="359994"/>
                  </a:lnTo>
                  <a:lnTo>
                    <a:pt x="133380" y="353874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1"/>
                  </a:lnTo>
                  <a:lnTo>
                    <a:pt x="6119" y="226618"/>
                  </a:lnTo>
                  <a:lnTo>
                    <a:pt x="1541" y="203579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08184" y="2576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14363" y="2029675"/>
            <a:ext cx="4647565" cy="370205"/>
          </a:xfrm>
          <a:custGeom>
            <a:avLst/>
            <a:gdLst/>
            <a:ahLst/>
            <a:cxnLst/>
            <a:rect l="l" t="t" r="r" b="b"/>
            <a:pathLst>
              <a:path w="4647565" h="370205">
                <a:moveTo>
                  <a:pt x="4647234" y="0"/>
                </a:moveTo>
                <a:lnTo>
                  <a:pt x="0" y="0"/>
                </a:lnTo>
                <a:lnTo>
                  <a:pt x="0" y="369722"/>
                </a:lnTo>
                <a:lnTo>
                  <a:pt x="2323795" y="369722"/>
                </a:lnTo>
                <a:lnTo>
                  <a:pt x="4647234" y="369722"/>
                </a:lnTo>
                <a:lnTo>
                  <a:pt x="4647234" y="0"/>
                </a:lnTo>
                <a:close/>
              </a:path>
            </a:pathLst>
          </a:custGeom>
          <a:solidFill>
            <a:srgbClr val="A1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14363" y="2029675"/>
            <a:ext cx="4647565" cy="370205"/>
          </a:xfrm>
          <a:prstGeom prst="rect">
            <a:avLst/>
          </a:prstGeom>
          <a:ln w="25559">
            <a:solidFill>
              <a:srgbClr val="A1BDE5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Κέντρο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Συντονισμού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99803" y="2533624"/>
            <a:ext cx="5097780" cy="764540"/>
            <a:chOff x="2999803" y="2533624"/>
            <a:chExt cx="5097780" cy="764540"/>
          </a:xfrm>
        </p:grpSpPr>
        <p:sp>
          <p:nvSpPr>
            <p:cNvPr id="33" name="object 33"/>
            <p:cNvSpPr/>
            <p:nvPr/>
          </p:nvSpPr>
          <p:spPr>
            <a:xfrm>
              <a:off x="3004566" y="3259797"/>
              <a:ext cx="584200" cy="0"/>
            </a:xfrm>
            <a:custGeom>
              <a:avLst/>
              <a:gdLst/>
              <a:ahLst/>
              <a:cxnLst/>
              <a:rect l="l" t="t" r="r" b="b"/>
              <a:pathLst>
                <a:path w="584200">
                  <a:moveTo>
                    <a:pt x="0" y="0"/>
                  </a:moveTo>
                  <a:lnTo>
                    <a:pt x="583907" y="0"/>
                  </a:lnTo>
                </a:path>
              </a:pathLst>
            </a:custGeom>
            <a:ln w="93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83444" y="322200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5603"/>
                  </a:lnTo>
                  <a:lnTo>
                    <a:pt x="75590" y="3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26683" y="3259797"/>
              <a:ext cx="1907539" cy="0"/>
            </a:xfrm>
            <a:custGeom>
              <a:avLst/>
              <a:gdLst/>
              <a:ahLst/>
              <a:cxnLst/>
              <a:rect l="l" t="t" r="r" b="b"/>
              <a:pathLst>
                <a:path w="1907540">
                  <a:moveTo>
                    <a:pt x="0" y="0"/>
                  </a:moveTo>
                  <a:lnTo>
                    <a:pt x="1907273" y="0"/>
                  </a:lnTo>
                </a:path>
              </a:pathLst>
            </a:custGeom>
            <a:ln w="93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24165" y="2546641"/>
              <a:ext cx="360045" cy="751205"/>
            </a:xfrm>
            <a:custGeom>
              <a:avLst/>
              <a:gdLst/>
              <a:ahLst/>
              <a:cxnLst/>
              <a:rect l="l" t="t" r="r" b="b"/>
              <a:pathLst>
                <a:path w="360045" h="751204">
                  <a:moveTo>
                    <a:pt x="180352" y="713155"/>
                  </a:moveTo>
                  <a:lnTo>
                    <a:pt x="104749" y="675360"/>
                  </a:lnTo>
                  <a:lnTo>
                    <a:pt x="104749" y="750963"/>
                  </a:lnTo>
                  <a:lnTo>
                    <a:pt x="180352" y="713155"/>
                  </a:lnTo>
                  <a:close/>
                </a:path>
                <a:path w="360045" h="751204">
                  <a:moveTo>
                    <a:pt x="359994" y="179997"/>
                  </a:moveTo>
                  <a:lnTo>
                    <a:pt x="353872" y="133388"/>
                  </a:lnTo>
                  <a:lnTo>
                    <a:pt x="335876" y="89992"/>
                  </a:lnTo>
                  <a:lnTo>
                    <a:pt x="307251" y="52743"/>
                  </a:lnTo>
                  <a:lnTo>
                    <a:pt x="269989" y="24117"/>
                  </a:lnTo>
                  <a:lnTo>
                    <a:pt x="226606" y="6121"/>
                  </a:lnTo>
                  <a:lnTo>
                    <a:pt x="179997" y="0"/>
                  </a:lnTo>
                  <a:lnTo>
                    <a:pt x="156413" y="1549"/>
                  </a:lnTo>
                  <a:lnTo>
                    <a:pt x="111137" y="13677"/>
                  </a:lnTo>
                  <a:lnTo>
                    <a:pt x="70383" y="37249"/>
                  </a:lnTo>
                  <a:lnTo>
                    <a:pt x="37236" y="70396"/>
                  </a:lnTo>
                  <a:lnTo>
                    <a:pt x="13665" y="111150"/>
                  </a:lnTo>
                  <a:lnTo>
                    <a:pt x="1536" y="156425"/>
                  </a:lnTo>
                  <a:lnTo>
                    <a:pt x="0" y="179997"/>
                  </a:lnTo>
                  <a:lnTo>
                    <a:pt x="1536" y="203581"/>
                  </a:lnTo>
                  <a:lnTo>
                    <a:pt x="13665" y="248856"/>
                  </a:lnTo>
                  <a:lnTo>
                    <a:pt x="37236" y="289610"/>
                  </a:lnTo>
                  <a:lnTo>
                    <a:pt x="70383" y="322757"/>
                  </a:lnTo>
                  <a:lnTo>
                    <a:pt x="111137" y="346329"/>
                  </a:lnTo>
                  <a:lnTo>
                    <a:pt x="156413" y="358457"/>
                  </a:lnTo>
                  <a:lnTo>
                    <a:pt x="179997" y="359994"/>
                  </a:lnTo>
                  <a:lnTo>
                    <a:pt x="203568" y="358457"/>
                  </a:lnTo>
                  <a:lnTo>
                    <a:pt x="248831" y="346329"/>
                  </a:lnTo>
                  <a:lnTo>
                    <a:pt x="289598" y="322757"/>
                  </a:lnTo>
                  <a:lnTo>
                    <a:pt x="322745" y="289610"/>
                  </a:lnTo>
                  <a:lnTo>
                    <a:pt x="346316" y="248856"/>
                  </a:lnTo>
                  <a:lnTo>
                    <a:pt x="358444" y="203581"/>
                  </a:lnTo>
                  <a:lnTo>
                    <a:pt x="359994" y="179997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24165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0"/>
                  </a:lnTo>
                  <a:lnTo>
                    <a:pt x="24117" y="89992"/>
                  </a:lnTo>
                  <a:lnTo>
                    <a:pt x="52735" y="52735"/>
                  </a:lnTo>
                  <a:lnTo>
                    <a:pt x="89992" y="24117"/>
                  </a:lnTo>
                  <a:lnTo>
                    <a:pt x="133375" y="6119"/>
                  </a:lnTo>
                  <a:lnTo>
                    <a:pt x="179997" y="0"/>
                  </a:lnTo>
                  <a:lnTo>
                    <a:pt x="226612" y="6119"/>
                  </a:lnTo>
                  <a:lnTo>
                    <a:pt x="269989" y="24117"/>
                  </a:lnTo>
                  <a:lnTo>
                    <a:pt x="307257" y="52735"/>
                  </a:lnTo>
                  <a:lnTo>
                    <a:pt x="335876" y="89992"/>
                  </a:lnTo>
                  <a:lnTo>
                    <a:pt x="353874" y="133380"/>
                  </a:lnTo>
                  <a:lnTo>
                    <a:pt x="359994" y="179997"/>
                  </a:lnTo>
                  <a:lnTo>
                    <a:pt x="358452" y="203579"/>
                  </a:lnTo>
                  <a:lnTo>
                    <a:pt x="353874" y="226618"/>
                  </a:lnTo>
                  <a:lnTo>
                    <a:pt x="335876" y="270001"/>
                  </a:lnTo>
                  <a:lnTo>
                    <a:pt x="307257" y="307259"/>
                  </a:lnTo>
                  <a:lnTo>
                    <a:pt x="269989" y="335876"/>
                  </a:lnTo>
                  <a:lnTo>
                    <a:pt x="226612" y="353874"/>
                  </a:lnTo>
                  <a:lnTo>
                    <a:pt x="179997" y="359994"/>
                  </a:lnTo>
                  <a:lnTo>
                    <a:pt x="133375" y="353874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1"/>
                  </a:lnTo>
                  <a:lnTo>
                    <a:pt x="6119" y="226618"/>
                  </a:lnTo>
                  <a:lnTo>
                    <a:pt x="1541" y="203579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853654" y="2576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465902" y="3843001"/>
            <a:ext cx="5577205" cy="1713864"/>
            <a:chOff x="3465902" y="3843001"/>
            <a:chExt cx="5577205" cy="1713864"/>
          </a:xfrm>
        </p:grpSpPr>
        <p:sp>
          <p:nvSpPr>
            <p:cNvPr id="40" name="object 40"/>
            <p:cNvSpPr/>
            <p:nvPr/>
          </p:nvSpPr>
          <p:spPr>
            <a:xfrm>
              <a:off x="5997244" y="3847680"/>
              <a:ext cx="3041015" cy="1671320"/>
            </a:xfrm>
            <a:custGeom>
              <a:avLst/>
              <a:gdLst/>
              <a:ahLst/>
              <a:cxnLst/>
              <a:rect l="l" t="t" r="r" b="b"/>
              <a:pathLst>
                <a:path w="3041015" h="1671320">
                  <a:moveTo>
                    <a:pt x="3040913" y="0"/>
                  </a:moveTo>
                  <a:lnTo>
                    <a:pt x="3040913" y="1671116"/>
                  </a:lnTo>
                  <a:lnTo>
                    <a:pt x="0" y="1671116"/>
                  </a:lnTo>
                </a:path>
              </a:pathLst>
            </a:custGeom>
            <a:ln w="93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78682" y="4750917"/>
              <a:ext cx="2524125" cy="805815"/>
            </a:xfrm>
            <a:custGeom>
              <a:avLst/>
              <a:gdLst/>
              <a:ahLst/>
              <a:cxnLst/>
              <a:rect l="l" t="t" r="r" b="b"/>
              <a:pathLst>
                <a:path w="2524125" h="805814">
                  <a:moveTo>
                    <a:pt x="359994" y="179997"/>
                  </a:moveTo>
                  <a:lnTo>
                    <a:pt x="353872" y="133388"/>
                  </a:lnTo>
                  <a:lnTo>
                    <a:pt x="335876" y="90004"/>
                  </a:lnTo>
                  <a:lnTo>
                    <a:pt x="307251" y="52743"/>
                  </a:lnTo>
                  <a:lnTo>
                    <a:pt x="270002" y="24117"/>
                  </a:lnTo>
                  <a:lnTo>
                    <a:pt x="226618" y="6121"/>
                  </a:lnTo>
                  <a:lnTo>
                    <a:pt x="179997" y="0"/>
                  </a:lnTo>
                  <a:lnTo>
                    <a:pt x="156413" y="1549"/>
                  </a:lnTo>
                  <a:lnTo>
                    <a:pt x="111137" y="13677"/>
                  </a:lnTo>
                  <a:lnTo>
                    <a:pt x="70383" y="37261"/>
                  </a:lnTo>
                  <a:lnTo>
                    <a:pt x="37236" y="70396"/>
                  </a:lnTo>
                  <a:lnTo>
                    <a:pt x="13665" y="111163"/>
                  </a:lnTo>
                  <a:lnTo>
                    <a:pt x="1536" y="156425"/>
                  </a:lnTo>
                  <a:lnTo>
                    <a:pt x="0" y="179997"/>
                  </a:lnTo>
                  <a:lnTo>
                    <a:pt x="1536" y="203593"/>
                  </a:lnTo>
                  <a:lnTo>
                    <a:pt x="13665" y="248856"/>
                  </a:lnTo>
                  <a:lnTo>
                    <a:pt x="37236" y="289610"/>
                  </a:lnTo>
                  <a:lnTo>
                    <a:pt x="70383" y="322757"/>
                  </a:lnTo>
                  <a:lnTo>
                    <a:pt x="111137" y="346341"/>
                  </a:lnTo>
                  <a:lnTo>
                    <a:pt x="156413" y="358470"/>
                  </a:lnTo>
                  <a:lnTo>
                    <a:pt x="179997" y="360006"/>
                  </a:lnTo>
                  <a:lnTo>
                    <a:pt x="203568" y="358470"/>
                  </a:lnTo>
                  <a:lnTo>
                    <a:pt x="248843" y="346341"/>
                  </a:lnTo>
                  <a:lnTo>
                    <a:pt x="289598" y="322757"/>
                  </a:lnTo>
                  <a:lnTo>
                    <a:pt x="322745" y="289610"/>
                  </a:lnTo>
                  <a:lnTo>
                    <a:pt x="346316" y="248856"/>
                  </a:lnTo>
                  <a:lnTo>
                    <a:pt x="358444" y="203593"/>
                  </a:lnTo>
                  <a:lnTo>
                    <a:pt x="359994" y="179997"/>
                  </a:lnTo>
                  <a:close/>
                </a:path>
                <a:path w="2524125" h="805814">
                  <a:moveTo>
                    <a:pt x="2523591" y="730084"/>
                  </a:moveTo>
                  <a:lnTo>
                    <a:pt x="2448001" y="767880"/>
                  </a:lnTo>
                  <a:lnTo>
                    <a:pt x="2523591" y="805688"/>
                  </a:lnTo>
                  <a:lnTo>
                    <a:pt x="2523591" y="730084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8682" y="475091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1"/>
                  </a:lnTo>
                  <a:lnTo>
                    <a:pt x="24117" y="90004"/>
                  </a:lnTo>
                  <a:lnTo>
                    <a:pt x="52735" y="52741"/>
                  </a:lnTo>
                  <a:lnTo>
                    <a:pt x="89992" y="24117"/>
                  </a:lnTo>
                  <a:lnTo>
                    <a:pt x="133380" y="6119"/>
                  </a:lnTo>
                  <a:lnTo>
                    <a:pt x="179997" y="0"/>
                  </a:lnTo>
                  <a:lnTo>
                    <a:pt x="226618" y="6119"/>
                  </a:lnTo>
                  <a:lnTo>
                    <a:pt x="270002" y="24117"/>
                  </a:lnTo>
                  <a:lnTo>
                    <a:pt x="307259" y="52741"/>
                  </a:lnTo>
                  <a:lnTo>
                    <a:pt x="335876" y="90004"/>
                  </a:lnTo>
                  <a:lnTo>
                    <a:pt x="353874" y="133381"/>
                  </a:lnTo>
                  <a:lnTo>
                    <a:pt x="359994" y="179997"/>
                  </a:lnTo>
                  <a:lnTo>
                    <a:pt x="358452" y="203581"/>
                  </a:lnTo>
                  <a:lnTo>
                    <a:pt x="353874" y="226623"/>
                  </a:lnTo>
                  <a:lnTo>
                    <a:pt x="335876" y="270002"/>
                  </a:lnTo>
                  <a:lnTo>
                    <a:pt x="307259" y="307259"/>
                  </a:lnTo>
                  <a:lnTo>
                    <a:pt x="270002" y="335876"/>
                  </a:lnTo>
                  <a:lnTo>
                    <a:pt x="226618" y="353885"/>
                  </a:lnTo>
                  <a:lnTo>
                    <a:pt x="179997" y="360006"/>
                  </a:lnTo>
                  <a:lnTo>
                    <a:pt x="133380" y="353885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2"/>
                  </a:lnTo>
                  <a:lnTo>
                    <a:pt x="6119" y="226623"/>
                  </a:lnTo>
                  <a:lnTo>
                    <a:pt x="1541" y="203581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08184" y="4781422"/>
            <a:ext cx="2212975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52320" algn="ctr">
              <a:lnSpc>
                <a:spcPts val="1775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800">
              <a:latin typeface="Microsoft Sans Serif"/>
              <a:cs typeface="Microsoft Sans Serif"/>
            </a:endParaRPr>
          </a:p>
          <a:p>
            <a:pPr marL="154940" algn="ctr">
              <a:lnSpc>
                <a:spcPts val="1775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Ανάληψη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ενεργειών</a:t>
            </a:r>
            <a:endParaRPr sz="1800">
              <a:latin typeface="Microsoft Sans Serif"/>
              <a:cs typeface="Microsoft Sans Serif"/>
            </a:endParaRPr>
          </a:p>
          <a:p>
            <a:pPr marL="167005" marR="5080" indent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επιβεβαίωση 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αποτελεσματικότητα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6</a:t>
            </a:r>
            <a:r>
              <a:rPr sz="1125" spc="-254" baseline="3703" dirty="0">
                <a:latin typeface="Microsoft Sans Serif"/>
                <a:cs typeface="Microsoft Sans Serif"/>
              </a:rPr>
              <a:t>6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863" y="634237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30" dirty="0">
                <a:latin typeface="Microsoft Sans Serif"/>
                <a:cs typeface="Microsoft Sans Serif"/>
              </a:rPr>
              <a:t>7</a:t>
            </a:r>
            <a:r>
              <a:rPr sz="1200" spc="-44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7</a:t>
            </a:r>
            <a:endParaRPr sz="1200" baseline="-17361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5459" y="6377660"/>
            <a:ext cx="689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Επικοινωνία</a:t>
            </a:r>
            <a:r>
              <a:rPr sz="3200" spc="30" dirty="0"/>
              <a:t> </a:t>
            </a:r>
            <a:r>
              <a:rPr sz="3200" dirty="0"/>
              <a:t>με</a:t>
            </a:r>
            <a:r>
              <a:rPr sz="3200" spc="45" dirty="0"/>
              <a:t> </a:t>
            </a:r>
            <a:r>
              <a:rPr sz="3200" spc="-150" dirty="0"/>
              <a:t>το</a:t>
            </a:r>
            <a:r>
              <a:rPr sz="3200" spc="35" dirty="0"/>
              <a:t> </a:t>
            </a:r>
            <a:r>
              <a:rPr sz="3200" spc="-70" dirty="0"/>
              <a:t>Κέντρο</a:t>
            </a:r>
            <a:r>
              <a:rPr sz="3200" spc="35" dirty="0"/>
              <a:t> </a:t>
            </a:r>
            <a:r>
              <a:rPr sz="3200" spc="-10" dirty="0"/>
              <a:t>Συντονισμού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5816777" y="6504061"/>
            <a:ext cx="2148205" cy="2705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453" y="1553298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00C8"/>
                </a:solidFill>
                <a:latin typeface="Microsoft Sans Serif"/>
                <a:cs typeface="Microsoft Sans Serif"/>
              </a:rPr>
              <a:t>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544" y="1525219"/>
            <a:ext cx="109867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799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τεχνικά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ζητήματα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(π.χ.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κατά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την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ηλεκτρονική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καταχώρηση)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αποστέλλετε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μήνυμα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ηλεκτρονικού </a:t>
            </a:r>
            <a:r>
              <a:rPr sz="1800" dirty="0">
                <a:latin typeface="Microsoft Sans Serif"/>
                <a:cs typeface="Microsoft Sans Serif"/>
              </a:rPr>
              <a:t>ταχυδρομείου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στην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ομάδα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τεχνικής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υποστήριξης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στο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0094FF"/>
                </a:solidFill>
                <a:uFill>
                  <a:solidFill>
                    <a:srgbClr val="0094FF"/>
                  </a:solidFill>
                </a:uFill>
                <a:latin typeface="Microsoft Sans Serif"/>
                <a:cs typeface="Microsoft Sans Serif"/>
                <a:hlinkClick r:id="rId3"/>
              </a:rPr>
              <a:t>ticketvaccgr@gmail.com</a:t>
            </a:r>
            <a:r>
              <a:rPr sz="1800" spc="415" dirty="0">
                <a:solidFill>
                  <a:srgbClr val="0094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καλείτε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στις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γραμμές </a:t>
            </a:r>
            <a:r>
              <a:rPr sz="1800" dirty="0">
                <a:latin typeface="Microsoft Sans Serif"/>
                <a:cs typeface="Microsoft Sans Serif"/>
              </a:rPr>
              <a:t>επικοινωνίας </a:t>
            </a:r>
            <a:r>
              <a:rPr sz="1800" spc="-10" dirty="0">
                <a:latin typeface="Microsoft Sans Serif"/>
                <a:cs typeface="Microsoft Sans Serif"/>
              </a:rPr>
              <a:t>(213-</a:t>
            </a:r>
            <a:r>
              <a:rPr sz="1800" dirty="0">
                <a:latin typeface="Microsoft Sans Serif"/>
                <a:cs typeface="Microsoft Sans Serif"/>
              </a:rPr>
              <a:t>2047750,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51,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52,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spc="-20" dirty="0">
                <a:latin typeface="Microsoft Sans Serif"/>
                <a:cs typeface="Microsoft Sans Serif"/>
              </a:rPr>
              <a:t>55).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453" y="3359061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00C8"/>
                </a:solidFill>
                <a:latin typeface="Microsoft Sans Serif"/>
                <a:cs typeface="Microsoft Sans Serif"/>
              </a:rPr>
              <a:t>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544" y="3331692"/>
            <a:ext cx="10986770" cy="160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95"/>
              </a:spcBef>
            </a:pP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ζητήματα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ποιότητας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(π.χ.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αποκλίσεις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θερμοκρασίας,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παρουσία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μαύρων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σωματιδίων)</a:t>
            </a:r>
            <a:r>
              <a:rPr sz="1800" spc="47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αποστέλλετε </a:t>
            </a:r>
            <a:r>
              <a:rPr sz="1800" dirty="0">
                <a:latin typeface="Microsoft Sans Serif"/>
                <a:cs typeface="Microsoft Sans Serif"/>
              </a:rPr>
              <a:t>μήνυμα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ηλεκτρονικού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ταχυδρομείου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στη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διεύθυνση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0094FF"/>
                </a:solidFill>
                <a:uFill>
                  <a:solidFill>
                    <a:srgbClr val="0094FF"/>
                  </a:solidFill>
                </a:uFill>
                <a:latin typeface="Microsoft Sans Serif"/>
                <a:cs typeface="Microsoft Sans Serif"/>
                <a:hlinkClick r:id="rId4"/>
              </a:rPr>
              <a:t>vaccines.quality@gmail.com</a:t>
            </a:r>
            <a:r>
              <a:rPr sz="1800" spc="95" dirty="0">
                <a:solidFill>
                  <a:srgbClr val="0094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καλώντας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στις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γραμμές </a:t>
            </a:r>
            <a:r>
              <a:rPr sz="1800" dirty="0">
                <a:latin typeface="Microsoft Sans Serif"/>
                <a:cs typeface="Microsoft Sans Serif"/>
              </a:rPr>
              <a:t>επικοινωνίας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213-</a:t>
            </a:r>
            <a:r>
              <a:rPr sz="1800" dirty="0">
                <a:latin typeface="Microsoft Sans Serif"/>
                <a:cs typeface="Microsoft Sans Serif"/>
              </a:rPr>
              <a:t>1331059,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61,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62,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φροντίζοντας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συμπεριλαμβάνονται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κατ’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ελάχιστον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τα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στοιχεία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του </a:t>
            </a:r>
            <a:r>
              <a:rPr sz="1800" dirty="0">
                <a:latin typeface="Microsoft Sans Serif"/>
                <a:cs typeface="Microsoft Sans Serif"/>
              </a:rPr>
              <a:t>Αρμόδιου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Ιατρού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της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Μονάδας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Εμβολιασμού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την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οποία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spc="-55" dirty="0">
                <a:latin typeface="Microsoft Sans Serif"/>
                <a:cs typeface="Microsoft Sans Serif"/>
              </a:rPr>
              <a:t>τροφοδοτείται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(διεύθυνση,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τηλέφωνο)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τα </a:t>
            </a:r>
            <a:r>
              <a:rPr sz="1800" spc="-35" dirty="0">
                <a:latin typeface="Microsoft Sans Serif"/>
                <a:cs typeface="Microsoft Sans Serif"/>
              </a:rPr>
              <a:t>στοιχεία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του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σκευάσματος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(αριθμός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παρτίδας,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ημερομηνία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λήξης,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παραγωγός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εταιρία).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6517"/>
            <a:ext cx="8196580" cy="1663700"/>
          </a:xfrm>
          <a:custGeom>
            <a:avLst/>
            <a:gdLst/>
            <a:ahLst/>
            <a:cxnLst/>
            <a:rect l="l" t="t" r="r" b="b"/>
            <a:pathLst>
              <a:path w="8196580" h="1663700">
                <a:moveTo>
                  <a:pt x="8196478" y="0"/>
                </a:moveTo>
                <a:lnTo>
                  <a:pt x="0" y="0"/>
                </a:lnTo>
                <a:lnTo>
                  <a:pt x="0" y="1663560"/>
                </a:lnTo>
                <a:lnTo>
                  <a:pt x="4098239" y="1663560"/>
                </a:lnTo>
                <a:lnTo>
                  <a:pt x="8196478" y="1663560"/>
                </a:lnTo>
                <a:lnTo>
                  <a:pt x="8196478" y="0"/>
                </a:lnTo>
                <a:close/>
              </a:path>
            </a:pathLst>
          </a:custGeom>
          <a:solidFill>
            <a:srgbClr val="2B5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04" y="2571737"/>
            <a:ext cx="60540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2.Χαρακτηριστικά</a:t>
            </a:r>
            <a:r>
              <a:rPr sz="4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Νέων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Εμβολίων</a:t>
            </a:r>
            <a:r>
              <a:rPr sz="4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Διαδικασία Εμβολιασμού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8</a:t>
            </a:r>
            <a:r>
              <a:rPr sz="1125" spc="-254" baseline="3703" dirty="0">
                <a:latin typeface="Microsoft Sans Serif"/>
                <a:cs typeface="Microsoft Sans Serif"/>
              </a:rPr>
              <a:t>8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40" y="6365531"/>
            <a:ext cx="2435860" cy="358775"/>
            <a:chOff x="374040" y="6365531"/>
            <a:chExt cx="2435860" cy="35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40" y="6372008"/>
              <a:ext cx="2435758" cy="351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117" y="6365531"/>
              <a:ext cx="822591" cy="3340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5298" y="22580"/>
            <a:ext cx="6294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C8"/>
                </a:solidFill>
                <a:latin typeface="Georgia"/>
                <a:cs typeface="Georgia"/>
              </a:rPr>
              <a:t>Current</a:t>
            </a:r>
            <a:r>
              <a:rPr sz="2400" spc="-70" dirty="0">
                <a:solidFill>
                  <a:srgbClr val="0000C8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C8"/>
                </a:solidFill>
                <a:latin typeface="Georgia"/>
                <a:cs typeface="Georgia"/>
              </a:rPr>
              <a:t>Formulations:</a:t>
            </a:r>
            <a:r>
              <a:rPr sz="2400" spc="-60" dirty="0">
                <a:solidFill>
                  <a:srgbClr val="0000C8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C8"/>
                </a:solidFill>
                <a:latin typeface="Georgia"/>
                <a:cs typeface="Georgia"/>
              </a:rPr>
              <a:t>Product</a:t>
            </a:r>
            <a:r>
              <a:rPr sz="2400" spc="-70" dirty="0">
                <a:solidFill>
                  <a:srgbClr val="0000C8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C8"/>
                </a:solidFill>
                <a:latin typeface="Georgia"/>
                <a:cs typeface="Georgia"/>
              </a:rPr>
              <a:t>Characteristics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88014"/>
              </p:ext>
            </p:extLst>
          </p:nvPr>
        </p:nvGraphicFramePr>
        <p:xfrm>
          <a:off x="1105395" y="1632432"/>
          <a:ext cx="7791450" cy="431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Ηλικία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8687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Περιγραφή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4895" marR="2327275" indent="-36830" algn="ctr">
                        <a:lnSpc>
                          <a:spcPts val="1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ετών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άνω, Έτοιμη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προς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χρήση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Φιαλίδιο</a:t>
                      </a:r>
                      <a:r>
                        <a:rPr sz="1000" spc="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πολλαπλών</a:t>
                      </a:r>
                      <a:r>
                        <a:rPr sz="1000" spc="1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δόσεων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Δοσολογία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mcg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δόσης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0,3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Δόσεις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ανά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6,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απαιτεί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Χαμηλό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Νεκρό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Όγκο*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Κατάσταση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αραίωσης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Χωρίς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αραίωση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πλήρωσης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2,25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Μέγεθος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συσκευασίας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marL="515620" marR="445134" indent="-62865">
                        <a:lnSpc>
                          <a:spcPts val="1120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 err="1">
                          <a:latin typeface="Arial"/>
                          <a:cs typeface="Arial"/>
                        </a:rPr>
                        <a:t>Μετά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>
                          <a:latin typeface="Arial"/>
                          <a:cs typeface="Arial"/>
                        </a:rPr>
                        <a:t>την</a:t>
                      </a:r>
                      <a:r>
                        <a:rPr lang="el-GR"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000" b="1" spc="-10" dirty="0">
                          <a:latin typeface="Arial"/>
                          <a:cs typeface="Arial"/>
                        </a:rPr>
                        <a:t>διάτρηση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°C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°C)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09270">
                        <a:lnSpc>
                          <a:spcPts val="11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ώρες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420370" marR="413384" algn="ctr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Καταψύκτης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βαθιάς κατάψυξης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9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90°C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-60°C)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26670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 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μήνες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603250" marR="597535" indent="177800">
                        <a:lnSpc>
                          <a:spcPts val="112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Ψυγείο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(2°C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8°C)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09270">
                        <a:lnSpc>
                          <a:spcPts val="108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εβδομάδες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41022" y="1321092"/>
            <a:ext cx="187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68788"/>
                </a:solidFill>
                <a:latin typeface="Arial"/>
                <a:cs typeface="Arial"/>
              </a:rPr>
              <a:t>Γκρι</a:t>
            </a:r>
            <a:r>
              <a:rPr sz="1200" b="1" spc="-35" dirty="0">
                <a:solidFill>
                  <a:srgbClr val="86878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868788"/>
                </a:solidFill>
                <a:latin typeface="Arial"/>
                <a:cs typeface="Arial"/>
              </a:rPr>
              <a:t>πώμα</a:t>
            </a:r>
            <a:r>
              <a:rPr sz="1200" b="1" spc="-40" dirty="0">
                <a:solidFill>
                  <a:srgbClr val="86878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868788"/>
                </a:solidFill>
                <a:latin typeface="Arial"/>
                <a:cs typeface="Arial"/>
              </a:rPr>
              <a:t>&amp;</a:t>
            </a:r>
            <a:r>
              <a:rPr sz="1200" b="1" spc="-35" dirty="0">
                <a:solidFill>
                  <a:srgbClr val="86878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868788"/>
                </a:solidFill>
                <a:latin typeface="Arial"/>
                <a:cs typeface="Arial"/>
              </a:rPr>
              <a:t>συσκευασία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885" y="782281"/>
            <a:ext cx="456844" cy="4553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4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3154</Words>
  <Application>Microsoft Office PowerPoint</Application>
  <PresentationFormat>Ευρεία οθόνη</PresentationFormat>
  <Paragraphs>348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Microsoft Sans Serif</vt:lpstr>
      <vt:lpstr>Times New Roman</vt:lpstr>
      <vt:lpstr>Wingdings</vt:lpstr>
      <vt:lpstr>Office Theme</vt:lpstr>
      <vt:lpstr>Πρόγραμμα Εμβολιασμού COVID-19</vt:lpstr>
      <vt:lpstr>Όσον αφορά τα νέα σκευάσματα της Pfizer</vt:lpstr>
      <vt:lpstr>Ενότητες</vt:lpstr>
      <vt:lpstr>1. Διαδικασία Αποθήκευσης στις Μονάδες Εμβολιασμού</vt:lpstr>
      <vt:lpstr>Έλεγχος, αποθήκευση, φύλαξη και διάθεση εισερχόμενων εμβολίων</vt:lpstr>
      <vt:lpstr>1.2 Διαχείριση Αποκλίσεων</vt:lpstr>
      <vt:lpstr>Επικοινωνία με το Κέντρο Συντονισμού</vt:lpstr>
      <vt:lpstr>2.Χαρακτηριστικά Νέων Εμβολίων και Διαδικασία Εμβολιασμού</vt:lpstr>
      <vt:lpstr>Current Formulations: Product Characteristics</vt:lpstr>
      <vt:lpstr>Current Formulations: Product Characteristics</vt:lpstr>
      <vt:lpstr>Παρουσίαση του PowerPoint</vt:lpstr>
      <vt:lpstr>Προετοιμασία και χορήγηση εμβολίου</vt:lpstr>
      <vt:lpstr>Άμεσες αποστολές στα σημεία εμβολιασμού</vt:lpstr>
      <vt:lpstr>Παρουσίαση του PowerPoint</vt:lpstr>
      <vt:lpstr>Άμεσες αποστολές στα σημεία εμβολιασμού</vt:lpstr>
      <vt:lpstr>Προετοιμασία και χορήγηση εμβολίου</vt:lpstr>
      <vt:lpstr>Παρουσίαση του PowerPoint</vt:lpstr>
      <vt:lpstr>Άμεσες αποστολές στα σημεία εμβολιασμού</vt:lpstr>
      <vt:lpstr>Προετοιμασία και χορήγηση εμβολίου</vt:lpstr>
      <vt:lpstr>Εμβολιασμός</vt:lpstr>
      <vt:lpstr>Παρουσίαση του PowerPoint</vt:lpstr>
      <vt:lpstr>2.3 Διαχείριση Ακαταλλήλων</vt:lpstr>
      <vt:lpstr>ΣΑΣ ΕΥΧΑΡΙΣΤΟΥΜΕ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Nicholson</dc:creator>
  <cp:lastModifiedBy>Τατιάνα Παπαδοπούλου</cp:lastModifiedBy>
  <cp:revision>2</cp:revision>
  <dcterms:created xsi:type="dcterms:W3CDTF">2024-07-31T22:17:50Z</dcterms:created>
  <dcterms:modified xsi:type="dcterms:W3CDTF">2024-08-01T09:32:15Z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7.4</vt:lpwstr>
  </property>
  <property fmtid="{D5CDD505-2E9C-101B-9397-08002B2CF9AE}" pid="5" name="LastSaved">
    <vt:filetime>2024-07-16T00:00:00Z</vt:filetime>
  </property>
</Properties>
</file>